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9" r:id="rId2"/>
    <p:sldId id="265" r:id="rId3"/>
    <p:sldId id="282" r:id="rId4"/>
    <p:sldId id="302" r:id="rId5"/>
    <p:sldId id="295" r:id="rId6"/>
    <p:sldId id="290" r:id="rId7"/>
    <p:sldId id="287" r:id="rId8"/>
    <p:sldId id="297" r:id="rId9"/>
    <p:sldId id="298" r:id="rId10"/>
    <p:sldId id="289" r:id="rId11"/>
    <p:sldId id="299" r:id="rId12"/>
    <p:sldId id="303" r:id="rId13"/>
    <p:sldId id="296" r:id="rId14"/>
    <p:sldId id="306" r:id="rId15"/>
    <p:sldId id="305" r:id="rId16"/>
    <p:sldId id="292" r:id="rId17"/>
    <p:sldId id="261" r:id="rId18"/>
    <p:sldId id="269" r:id="rId19"/>
    <p:sldId id="280" r:id="rId20"/>
    <p:sldId id="286" r:id="rId21"/>
    <p:sldId id="266" r:id="rId22"/>
    <p:sldId id="267" r:id="rId23"/>
    <p:sldId id="270" r:id="rId24"/>
    <p:sldId id="275" r:id="rId25"/>
    <p:sldId id="276" r:id="rId26"/>
    <p:sldId id="307" r:id="rId27"/>
    <p:sldId id="30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sorterViewPr>
    <p:cViewPr varScale="1">
      <p:scale>
        <a:sx n="100" d="100"/>
        <a:sy n="100" d="100"/>
      </p:scale>
      <p:origin x="0" y="-1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laschke\Dropbox\EDEN\EDEN%202020%20Timisoara\Webinar_statistics_150620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inga\Desktop\Evalu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'EDEN webinar countries'!$C$1</c:f>
              <c:strCache>
                <c:ptCount val="1"/>
                <c:pt idx="0">
                  <c:v>Onlinetogether Webinars Count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A75-9746-B7A4-9943D8BB3BA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A75-9746-B7A4-9943D8BB3B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A75-9746-B7A4-9943D8BB3BA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A75-9746-B7A4-9943D8BB3BA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A75-9746-B7A4-9943D8BB3BA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A75-9746-B7A4-9943D8BB3BA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A75-9746-B7A4-9943D8BB3BA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A75-9746-B7A4-9943D8BB3BA6}"/>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A75-9746-B7A4-9943D8BB3BA6}"/>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BA75-9746-B7A4-9943D8BB3BA6}"/>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BA75-9746-B7A4-9943D8BB3BA6}"/>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BA75-9746-B7A4-9943D8BB3BA6}"/>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BA75-9746-B7A4-9943D8BB3BA6}"/>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BA75-9746-B7A4-9943D8BB3BA6}"/>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BA75-9746-B7A4-9943D8BB3BA6}"/>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BA75-9746-B7A4-9943D8BB3BA6}"/>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BA75-9746-B7A4-9943D8BB3BA6}"/>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3-BA75-9746-B7A4-9943D8BB3BA6}"/>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5-BA75-9746-B7A4-9943D8BB3BA6}"/>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7-BA75-9746-B7A4-9943D8BB3BA6}"/>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BA75-9746-B7A4-9943D8BB3BA6}"/>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BA75-9746-B7A4-9943D8BB3BA6}"/>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BA75-9746-B7A4-9943D8BB3BA6}"/>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BA75-9746-B7A4-9943D8BB3BA6}"/>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BA75-9746-B7A4-9943D8BB3BA6}"/>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BA75-9746-B7A4-9943D8BB3BA6}"/>
              </c:ext>
            </c:extLst>
          </c:dPt>
          <c:dPt>
            <c:idx val="26"/>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5-BA75-9746-B7A4-9943D8BB3BA6}"/>
              </c:ext>
            </c:extLst>
          </c:dPt>
          <c:dPt>
            <c:idx val="27"/>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7-BA75-9746-B7A4-9943D8BB3BA6}"/>
              </c:ext>
            </c:extLst>
          </c:dPt>
          <c:dPt>
            <c:idx val="28"/>
            <c:bubble3D val="0"/>
            <c:spPr>
              <a:solidFill>
                <a:schemeClr val="accent5">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9-BA75-9746-B7A4-9943D8BB3BA6}"/>
              </c:ext>
            </c:extLst>
          </c:dPt>
          <c:dPt>
            <c:idx val="29"/>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B-BA75-9746-B7A4-9943D8BB3BA6}"/>
              </c:ext>
            </c:extLst>
          </c:dPt>
          <c:dPt>
            <c:idx val="3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D-BA75-9746-B7A4-9943D8BB3BA6}"/>
              </c:ext>
            </c:extLst>
          </c:dPt>
          <c:dPt>
            <c:idx val="31"/>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F-BA75-9746-B7A4-9943D8BB3BA6}"/>
              </c:ext>
            </c:extLst>
          </c:dPt>
          <c:dPt>
            <c:idx val="32"/>
            <c:bubble3D val="0"/>
            <c:spPr>
              <a:solidFill>
                <a:schemeClr val="accent3">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1-BA75-9746-B7A4-9943D8BB3BA6}"/>
              </c:ext>
            </c:extLst>
          </c:dPt>
          <c:dPt>
            <c:idx val="33"/>
            <c:bubble3D val="0"/>
            <c:spPr>
              <a:solidFill>
                <a:schemeClr val="accent4">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3-BA75-9746-B7A4-9943D8BB3BA6}"/>
              </c:ext>
            </c:extLst>
          </c:dPt>
          <c:dPt>
            <c:idx val="34"/>
            <c:bubble3D val="0"/>
            <c:spPr>
              <a:solidFill>
                <a:schemeClr val="accent5">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5-BA75-9746-B7A4-9943D8BB3BA6}"/>
              </c:ext>
            </c:extLst>
          </c:dPt>
          <c:dPt>
            <c:idx val="35"/>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7-BA75-9746-B7A4-9943D8BB3BA6}"/>
              </c:ext>
            </c:extLst>
          </c:dPt>
          <c:dPt>
            <c:idx val="36"/>
            <c:bubble3D val="0"/>
            <c:spPr>
              <a:solidFill>
                <a:schemeClr val="accent1">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9-BA75-9746-B7A4-9943D8BB3BA6}"/>
              </c:ext>
            </c:extLst>
          </c:dPt>
          <c:dPt>
            <c:idx val="37"/>
            <c:bubble3D val="0"/>
            <c:spPr>
              <a:solidFill>
                <a:schemeClr val="accent2">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B-BA75-9746-B7A4-9943D8BB3BA6}"/>
              </c:ext>
            </c:extLst>
          </c:dPt>
          <c:dPt>
            <c:idx val="38"/>
            <c:bubble3D val="0"/>
            <c:spPr>
              <a:solidFill>
                <a:schemeClr val="accent3">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D-BA75-9746-B7A4-9943D8BB3BA6}"/>
              </c:ext>
            </c:extLst>
          </c:dPt>
          <c:dPt>
            <c:idx val="39"/>
            <c:bubble3D val="0"/>
            <c:spPr>
              <a:solidFill>
                <a:schemeClr val="accent4">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BA75-9746-B7A4-9943D8BB3BA6}"/>
              </c:ext>
            </c:extLst>
          </c:dPt>
          <c:dPt>
            <c:idx val="40"/>
            <c:bubble3D val="0"/>
            <c:spPr>
              <a:solidFill>
                <a:schemeClr val="accent5">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1-BA75-9746-B7A4-9943D8BB3BA6}"/>
              </c:ext>
            </c:extLst>
          </c:dPt>
          <c:dPt>
            <c:idx val="41"/>
            <c:bubble3D val="0"/>
            <c:spPr>
              <a:solidFill>
                <a:schemeClr val="accent6">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3-BA75-9746-B7A4-9943D8BB3BA6}"/>
              </c:ext>
            </c:extLst>
          </c:dPt>
          <c:dPt>
            <c:idx val="42"/>
            <c:bubble3D val="0"/>
            <c:spPr>
              <a:solidFill>
                <a:schemeClr val="accent1">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5-BA75-9746-B7A4-9943D8BB3BA6}"/>
              </c:ext>
            </c:extLst>
          </c:dPt>
          <c:dPt>
            <c:idx val="43"/>
            <c:bubble3D val="0"/>
            <c:spPr>
              <a:solidFill>
                <a:schemeClr val="accent2">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7-BA75-9746-B7A4-9943D8BB3BA6}"/>
              </c:ext>
            </c:extLst>
          </c:dPt>
          <c:dPt>
            <c:idx val="44"/>
            <c:bubble3D val="0"/>
            <c:spPr>
              <a:solidFill>
                <a:schemeClr val="accent3">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9-BA75-9746-B7A4-9943D8BB3BA6}"/>
              </c:ext>
            </c:extLst>
          </c:dPt>
          <c:dPt>
            <c:idx val="45"/>
            <c:bubble3D val="0"/>
            <c:spPr>
              <a:solidFill>
                <a:schemeClr val="accent4">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B-BA75-9746-B7A4-9943D8BB3BA6}"/>
              </c:ext>
            </c:extLst>
          </c:dPt>
          <c:dPt>
            <c:idx val="46"/>
            <c:bubble3D val="0"/>
            <c:spPr>
              <a:solidFill>
                <a:schemeClr val="accent5">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D-BA75-9746-B7A4-9943D8BB3BA6}"/>
              </c:ext>
            </c:extLst>
          </c:dPt>
          <c:dPt>
            <c:idx val="47"/>
            <c:bubble3D val="0"/>
            <c:spPr>
              <a:solidFill>
                <a:schemeClr val="accent6">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F-BA75-9746-B7A4-9943D8BB3BA6}"/>
              </c:ext>
            </c:extLst>
          </c:dPt>
          <c:dPt>
            <c:idx val="48"/>
            <c:bubble3D val="0"/>
            <c:spPr>
              <a:solidFill>
                <a:schemeClr val="accent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1-BA75-9746-B7A4-9943D8BB3BA6}"/>
              </c:ext>
            </c:extLst>
          </c:dPt>
          <c:dPt>
            <c:idx val="49"/>
            <c:bubble3D val="0"/>
            <c:spPr>
              <a:solidFill>
                <a:schemeClr val="accent2">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3-BA75-9746-B7A4-9943D8BB3BA6}"/>
              </c:ext>
            </c:extLst>
          </c:dPt>
          <c:dPt>
            <c:idx val="50"/>
            <c:bubble3D val="0"/>
            <c:spPr>
              <a:solidFill>
                <a:schemeClr val="accent3">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5-BA75-9746-B7A4-9943D8BB3BA6}"/>
              </c:ext>
            </c:extLst>
          </c:dPt>
          <c:dPt>
            <c:idx val="51"/>
            <c:bubble3D val="0"/>
            <c:spPr>
              <a:solidFill>
                <a:schemeClr val="accent4">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7-BA75-9746-B7A4-9943D8BB3BA6}"/>
              </c:ext>
            </c:extLst>
          </c:dPt>
          <c:dPt>
            <c:idx val="52"/>
            <c:bubble3D val="0"/>
            <c:spPr>
              <a:solidFill>
                <a:schemeClr val="accent5">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9-BA75-9746-B7A4-9943D8BB3BA6}"/>
              </c:ext>
            </c:extLst>
          </c:dPt>
          <c:dPt>
            <c:idx val="53"/>
            <c:bubble3D val="0"/>
            <c:spPr>
              <a:solidFill>
                <a:schemeClr val="accent6">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B-BA75-9746-B7A4-9943D8BB3BA6}"/>
              </c:ext>
            </c:extLst>
          </c:dPt>
          <c:dPt>
            <c:idx val="54"/>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6D-BA75-9746-B7A4-9943D8BB3BA6}"/>
              </c:ext>
            </c:extLst>
          </c:dPt>
          <c:dPt>
            <c:idx val="55"/>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6F-BA75-9746-B7A4-9943D8BB3BA6}"/>
              </c:ext>
            </c:extLst>
          </c:dPt>
          <c:dPt>
            <c:idx val="56"/>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71-BA75-9746-B7A4-9943D8BB3BA6}"/>
              </c:ext>
            </c:extLst>
          </c:dPt>
          <c:dPt>
            <c:idx val="57"/>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73-BA75-9746-B7A4-9943D8BB3BA6}"/>
              </c:ext>
            </c:extLst>
          </c:dPt>
          <c:dPt>
            <c:idx val="58"/>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75-BA75-9746-B7A4-9943D8BB3BA6}"/>
              </c:ext>
            </c:extLst>
          </c:dPt>
          <c:dPt>
            <c:idx val="59"/>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77-BA75-9746-B7A4-9943D8BB3BA6}"/>
              </c:ext>
            </c:extLst>
          </c:dPt>
          <c:dPt>
            <c:idx val="60"/>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9-BA75-9746-B7A4-9943D8BB3BA6}"/>
              </c:ext>
            </c:extLst>
          </c:dPt>
          <c:dPt>
            <c:idx val="61"/>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B-BA75-9746-B7A4-9943D8BB3BA6}"/>
              </c:ext>
            </c:extLst>
          </c:dPt>
          <c:dPt>
            <c:idx val="62"/>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D-BA75-9746-B7A4-9943D8BB3BA6}"/>
              </c:ext>
            </c:extLst>
          </c:dPt>
          <c:dPt>
            <c:idx val="63"/>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F-BA75-9746-B7A4-9943D8BB3BA6}"/>
              </c:ext>
            </c:extLst>
          </c:dPt>
          <c:dPt>
            <c:idx val="6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1-BA75-9746-B7A4-9943D8BB3BA6}"/>
              </c:ext>
            </c:extLst>
          </c:dPt>
          <c:dPt>
            <c:idx val="65"/>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3-BA75-9746-B7A4-9943D8BB3BA6}"/>
              </c:ext>
            </c:extLst>
          </c:dPt>
          <c:dPt>
            <c:idx val="6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5-BA75-9746-B7A4-9943D8BB3BA6}"/>
              </c:ext>
            </c:extLst>
          </c:dPt>
          <c:dPt>
            <c:idx val="67"/>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7-BA75-9746-B7A4-9943D8BB3BA6}"/>
              </c:ext>
            </c:extLst>
          </c:dPt>
          <c:dPt>
            <c:idx val="68"/>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9-BA75-9746-B7A4-9943D8BB3BA6}"/>
              </c:ext>
            </c:extLst>
          </c:dPt>
          <c:dPt>
            <c:idx val="69"/>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B-BA75-9746-B7A4-9943D8BB3BA6}"/>
              </c:ext>
            </c:extLst>
          </c:dPt>
          <c:dPt>
            <c:idx val="70"/>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D-BA75-9746-B7A4-9943D8BB3BA6}"/>
              </c:ext>
            </c:extLst>
          </c:dPt>
          <c:dPt>
            <c:idx val="71"/>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F-BA75-9746-B7A4-9943D8BB3BA6}"/>
              </c:ext>
            </c:extLst>
          </c:dPt>
          <c:dPt>
            <c:idx val="72"/>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1-BA75-9746-B7A4-9943D8BB3BA6}"/>
              </c:ext>
            </c:extLst>
          </c:dPt>
          <c:dPt>
            <c:idx val="73"/>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3-BA75-9746-B7A4-9943D8BB3BA6}"/>
              </c:ext>
            </c:extLst>
          </c:dPt>
          <c:dPt>
            <c:idx val="74"/>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5-BA75-9746-B7A4-9943D8BB3BA6}"/>
              </c:ext>
            </c:extLst>
          </c:dPt>
          <c:dPt>
            <c:idx val="75"/>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7-BA75-9746-B7A4-9943D8BB3BA6}"/>
              </c:ext>
            </c:extLst>
          </c:dPt>
          <c:dPt>
            <c:idx val="76"/>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9-BA75-9746-B7A4-9943D8BB3BA6}"/>
              </c:ext>
            </c:extLst>
          </c:dPt>
          <c:dPt>
            <c:idx val="77"/>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B-BA75-9746-B7A4-9943D8BB3BA6}"/>
              </c:ext>
            </c:extLst>
          </c:dPt>
          <c:dPt>
            <c:idx val="78"/>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D-BA75-9746-B7A4-9943D8BB3BA6}"/>
              </c:ext>
            </c:extLst>
          </c:dPt>
          <c:dPt>
            <c:idx val="79"/>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F-BA75-9746-B7A4-9943D8BB3BA6}"/>
              </c:ext>
            </c:extLst>
          </c:dPt>
          <c:dPt>
            <c:idx val="80"/>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1-BA75-9746-B7A4-9943D8BB3BA6}"/>
              </c:ext>
            </c:extLst>
          </c:dPt>
          <c:dPt>
            <c:idx val="8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3-BA75-9746-B7A4-9943D8BB3BA6}"/>
              </c:ext>
            </c:extLst>
          </c:dPt>
          <c:dPt>
            <c:idx val="82"/>
            <c:bubble3D val="0"/>
            <c:spPr>
              <a:solidFill>
                <a:schemeClr val="accent5">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5-BA75-9746-B7A4-9943D8BB3BA6}"/>
              </c:ext>
            </c:extLst>
          </c:dPt>
          <c:dPt>
            <c:idx val="83"/>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7-BA75-9746-B7A4-9943D8BB3BA6}"/>
              </c:ext>
            </c:extLst>
          </c:dPt>
          <c:dPt>
            <c:idx val="84"/>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9-BA75-9746-B7A4-9943D8BB3BA6}"/>
              </c:ext>
            </c:extLst>
          </c:dPt>
          <c:dPt>
            <c:idx val="85"/>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B-BA75-9746-B7A4-9943D8BB3BA6}"/>
              </c:ext>
            </c:extLst>
          </c:dPt>
          <c:dPt>
            <c:idx val="86"/>
            <c:bubble3D val="0"/>
            <c:spPr>
              <a:solidFill>
                <a:schemeClr val="accent3">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D-BA75-9746-B7A4-9943D8BB3BA6}"/>
              </c:ext>
            </c:extLst>
          </c:dPt>
          <c:dPt>
            <c:idx val="87"/>
            <c:bubble3D val="0"/>
            <c:spPr>
              <a:solidFill>
                <a:schemeClr val="accent4">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AF-BA75-9746-B7A4-9943D8BB3BA6}"/>
              </c:ext>
            </c:extLst>
          </c:dPt>
          <c:dPt>
            <c:idx val="88"/>
            <c:bubble3D val="0"/>
            <c:spPr>
              <a:solidFill>
                <a:schemeClr val="accent5">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1-BA75-9746-B7A4-9943D8BB3BA6}"/>
              </c:ext>
            </c:extLst>
          </c:dPt>
          <c:dPt>
            <c:idx val="89"/>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3-BA75-9746-B7A4-9943D8BB3BA6}"/>
              </c:ext>
            </c:extLst>
          </c:dPt>
          <c:dPt>
            <c:idx val="90"/>
            <c:bubble3D val="0"/>
            <c:spPr>
              <a:solidFill>
                <a:schemeClr val="accent1">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5-BA75-9746-B7A4-9943D8BB3BA6}"/>
              </c:ext>
            </c:extLst>
          </c:dPt>
          <c:dPt>
            <c:idx val="91"/>
            <c:bubble3D val="0"/>
            <c:spPr>
              <a:solidFill>
                <a:schemeClr val="accent2">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7-BA75-9746-B7A4-9943D8BB3BA6}"/>
              </c:ext>
            </c:extLst>
          </c:dPt>
          <c:dPt>
            <c:idx val="92"/>
            <c:bubble3D val="0"/>
            <c:spPr>
              <a:solidFill>
                <a:schemeClr val="accent3">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9-BA75-9746-B7A4-9943D8BB3BA6}"/>
              </c:ext>
            </c:extLst>
          </c:dPt>
          <c:dPt>
            <c:idx val="93"/>
            <c:bubble3D val="0"/>
            <c:spPr>
              <a:solidFill>
                <a:schemeClr val="accent4">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B-BA75-9746-B7A4-9943D8BB3BA6}"/>
              </c:ext>
            </c:extLst>
          </c:dPt>
          <c:dPt>
            <c:idx val="94"/>
            <c:bubble3D val="0"/>
            <c:spPr>
              <a:solidFill>
                <a:schemeClr val="accent5">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D-BA75-9746-B7A4-9943D8BB3BA6}"/>
              </c:ext>
            </c:extLst>
          </c:dPt>
          <c:dPt>
            <c:idx val="95"/>
            <c:bubble3D val="0"/>
            <c:spPr>
              <a:solidFill>
                <a:schemeClr val="accent6">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BF-BA75-9746-B7A4-9943D8BB3BA6}"/>
              </c:ext>
            </c:extLst>
          </c:dPt>
          <c:dPt>
            <c:idx val="96"/>
            <c:bubble3D val="0"/>
            <c:spPr>
              <a:solidFill>
                <a:schemeClr val="accent1">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1-BA75-9746-B7A4-9943D8BB3BA6}"/>
              </c:ext>
            </c:extLst>
          </c:dPt>
          <c:dPt>
            <c:idx val="97"/>
            <c:bubble3D val="0"/>
            <c:spPr>
              <a:solidFill>
                <a:schemeClr val="accent2">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3-BA75-9746-B7A4-9943D8BB3BA6}"/>
              </c:ext>
            </c:extLst>
          </c:dPt>
          <c:dPt>
            <c:idx val="98"/>
            <c:bubble3D val="0"/>
            <c:spPr>
              <a:solidFill>
                <a:schemeClr val="accent3">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5-BA75-9746-B7A4-9943D8BB3BA6}"/>
              </c:ext>
            </c:extLst>
          </c:dPt>
          <c:dPt>
            <c:idx val="99"/>
            <c:bubble3D val="0"/>
            <c:spPr>
              <a:solidFill>
                <a:schemeClr val="accent4">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7-BA75-9746-B7A4-9943D8BB3BA6}"/>
              </c:ext>
            </c:extLst>
          </c:dPt>
          <c:dPt>
            <c:idx val="100"/>
            <c:bubble3D val="0"/>
            <c:spPr>
              <a:solidFill>
                <a:schemeClr val="accent5">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9-BA75-9746-B7A4-9943D8BB3BA6}"/>
              </c:ext>
            </c:extLst>
          </c:dPt>
          <c:dPt>
            <c:idx val="101"/>
            <c:bubble3D val="0"/>
            <c:spPr>
              <a:solidFill>
                <a:schemeClr val="accent6">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B-BA75-9746-B7A4-9943D8BB3BA6}"/>
              </c:ext>
            </c:extLst>
          </c:dPt>
          <c:dPt>
            <c:idx val="102"/>
            <c:bubble3D val="0"/>
            <c:spPr>
              <a:solidFill>
                <a:schemeClr val="accent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D-BA75-9746-B7A4-9943D8BB3BA6}"/>
              </c:ext>
            </c:extLst>
          </c:dPt>
          <c:dPt>
            <c:idx val="103"/>
            <c:bubble3D val="0"/>
            <c:spPr>
              <a:solidFill>
                <a:schemeClr val="accent2">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CF-BA75-9746-B7A4-9943D8BB3BA6}"/>
              </c:ext>
            </c:extLst>
          </c:dPt>
          <c:dPt>
            <c:idx val="104"/>
            <c:bubble3D val="0"/>
            <c:spPr>
              <a:solidFill>
                <a:schemeClr val="accent3">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D1-BA75-9746-B7A4-9943D8BB3BA6}"/>
              </c:ext>
            </c:extLst>
          </c:dPt>
          <c:dPt>
            <c:idx val="105"/>
            <c:bubble3D val="0"/>
            <c:spPr>
              <a:solidFill>
                <a:schemeClr val="accent4">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D3-BA75-9746-B7A4-9943D8BB3BA6}"/>
              </c:ext>
            </c:extLst>
          </c:dPt>
          <c:dPt>
            <c:idx val="106"/>
            <c:bubble3D val="0"/>
            <c:spPr>
              <a:solidFill>
                <a:schemeClr val="accent5">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D5-BA75-9746-B7A4-9943D8BB3BA6}"/>
              </c:ext>
            </c:extLst>
          </c:dPt>
          <c:dPt>
            <c:idx val="107"/>
            <c:bubble3D val="0"/>
            <c:spPr>
              <a:solidFill>
                <a:schemeClr val="accent6">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D7-BA75-9746-B7A4-9943D8BB3BA6}"/>
              </c:ext>
            </c:extLst>
          </c:dPt>
          <c:dPt>
            <c:idx val="108"/>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D9-BA75-9746-B7A4-9943D8BB3BA6}"/>
              </c:ext>
            </c:extLst>
          </c:dPt>
          <c:dPt>
            <c:idx val="109"/>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DB-BA75-9746-B7A4-9943D8BB3BA6}"/>
              </c:ext>
            </c:extLst>
          </c:dPt>
          <c:dPt>
            <c:idx val="110"/>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DD-BA75-9746-B7A4-9943D8BB3BA6}"/>
              </c:ext>
            </c:extLst>
          </c:dPt>
          <c:dPt>
            <c:idx val="11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DF-BA75-9746-B7A4-9943D8BB3BA6}"/>
              </c:ext>
            </c:extLst>
          </c:dPt>
          <c:dPt>
            <c:idx val="11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E1-BA75-9746-B7A4-9943D8BB3BA6}"/>
              </c:ext>
            </c:extLst>
          </c:dPt>
          <c:dPt>
            <c:idx val="113"/>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E3-BA75-9746-B7A4-9943D8BB3BA6}"/>
              </c:ext>
            </c:extLst>
          </c:dPt>
          <c:dPt>
            <c:idx val="114"/>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5-BA75-9746-B7A4-9943D8BB3BA6}"/>
              </c:ext>
            </c:extLst>
          </c:dPt>
          <c:dPt>
            <c:idx val="115"/>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7-BA75-9746-B7A4-9943D8BB3BA6}"/>
              </c:ext>
            </c:extLst>
          </c:dPt>
          <c:dPt>
            <c:idx val="116"/>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9-BA75-9746-B7A4-9943D8BB3BA6}"/>
              </c:ext>
            </c:extLst>
          </c:dPt>
          <c:dPt>
            <c:idx val="117"/>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B-BA75-9746-B7A4-9943D8BB3BA6}"/>
              </c:ext>
            </c:extLst>
          </c:dPt>
          <c:dPt>
            <c:idx val="118"/>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D-BA75-9746-B7A4-9943D8BB3BA6}"/>
              </c:ext>
            </c:extLst>
          </c:dPt>
          <c:dPt>
            <c:idx val="119"/>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EF-BA75-9746-B7A4-9943D8BB3BA6}"/>
              </c:ext>
            </c:extLst>
          </c:dPt>
          <c:dPt>
            <c:idx val="120"/>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F1-BA75-9746-B7A4-9943D8BB3BA6}"/>
              </c:ext>
            </c:extLst>
          </c:dPt>
          <c:dPt>
            <c:idx val="121"/>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F3-BA75-9746-B7A4-9943D8BB3BA6}"/>
              </c:ext>
            </c:extLst>
          </c:dPt>
          <c:dPt>
            <c:idx val="122"/>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F5-BA75-9746-B7A4-9943D8BB3BA6}"/>
              </c:ext>
            </c:extLst>
          </c:dPt>
          <c:dPt>
            <c:idx val="123"/>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F7-BA75-9746-B7A4-9943D8BB3BA6}"/>
              </c:ext>
            </c:extLst>
          </c:dPt>
          <c:cat>
            <c:strRef>
              <c:f>'EDEN webinar countries'!$B$2:$B$125</c:f>
              <c:strCache>
                <c:ptCount val="124"/>
                <c:pt idx="0">
                  <c:v>Croatia</c:v>
                </c:pt>
                <c:pt idx="1">
                  <c:v>Germany</c:v>
                </c:pt>
                <c:pt idx="2">
                  <c:v>Portugal</c:v>
                </c:pt>
                <c:pt idx="3">
                  <c:v>Romania</c:v>
                </c:pt>
                <c:pt idx="4">
                  <c:v>Italy</c:v>
                </c:pt>
                <c:pt idx="5">
                  <c:v>United Kingdom (UK)</c:v>
                </c:pt>
                <c:pt idx="6">
                  <c:v>Spain</c:v>
                </c:pt>
                <c:pt idx="7">
                  <c:v>Latvia</c:v>
                </c:pt>
                <c:pt idx="8">
                  <c:v>Ireland</c:v>
                </c:pt>
                <c:pt idx="9">
                  <c:v>India</c:v>
                </c:pt>
                <c:pt idx="10">
                  <c:v>Sweden</c:v>
                </c:pt>
                <c:pt idx="11">
                  <c:v>Belgium</c:v>
                </c:pt>
                <c:pt idx="12">
                  <c:v>South Africa</c:v>
                </c:pt>
                <c:pt idx="13">
                  <c:v>Greece</c:v>
                </c:pt>
                <c:pt idx="14">
                  <c:v>Philippines</c:v>
                </c:pt>
                <c:pt idx="15">
                  <c:v>Serbia</c:v>
                </c:pt>
                <c:pt idx="16">
                  <c:v>Canada</c:v>
                </c:pt>
                <c:pt idx="17">
                  <c:v>Turkey</c:v>
                </c:pt>
                <c:pt idx="18">
                  <c:v>United States of America (USA)</c:v>
                </c:pt>
                <c:pt idx="19">
                  <c:v>Ukraine</c:v>
                </c:pt>
                <c:pt idx="20">
                  <c:v>France</c:v>
                </c:pt>
                <c:pt idx="21">
                  <c:v>Hungary</c:v>
                </c:pt>
                <c:pt idx="22">
                  <c:v>Lithuania</c:v>
                </c:pt>
                <c:pt idx="23">
                  <c:v>Slovenija</c:v>
                </c:pt>
                <c:pt idx="24">
                  <c:v>Switzerland</c:v>
                </c:pt>
                <c:pt idx="25">
                  <c:v>Colombia</c:v>
                </c:pt>
                <c:pt idx="26">
                  <c:v>Brazil</c:v>
                </c:pt>
                <c:pt idx="27">
                  <c:v>Indonesia</c:v>
                </c:pt>
                <c:pt idx="28">
                  <c:v>Austria</c:v>
                </c:pt>
                <c:pt idx="29">
                  <c:v>Poland</c:v>
                </c:pt>
                <c:pt idx="30">
                  <c:v>Georgia</c:v>
                </c:pt>
                <c:pt idx="31">
                  <c:v>Eswatini (formerly Swaziland)</c:v>
                </c:pt>
                <c:pt idx="32">
                  <c:v>Israel</c:v>
                </c:pt>
                <c:pt idx="33">
                  <c:v>Netherlands</c:v>
                </c:pt>
                <c:pt idx="34">
                  <c:v>Cyprus</c:v>
                </c:pt>
                <c:pt idx="35">
                  <c:v>Vietnam</c:v>
                </c:pt>
                <c:pt idx="36">
                  <c:v>Finland</c:v>
                </c:pt>
                <c:pt idx="37">
                  <c:v>Argentina</c:v>
                </c:pt>
                <c:pt idx="38">
                  <c:v>Australia</c:v>
                </c:pt>
                <c:pt idx="39">
                  <c:v>Norway</c:v>
                </c:pt>
                <c:pt idx="40">
                  <c:v>Nigeria</c:v>
                </c:pt>
                <c:pt idx="41">
                  <c:v>Zambia</c:v>
                </c:pt>
                <c:pt idx="42">
                  <c:v>México </c:v>
                </c:pt>
                <c:pt idx="43">
                  <c:v>Russia</c:v>
                </c:pt>
                <c:pt idx="44">
                  <c:v>Kenya</c:v>
                </c:pt>
                <c:pt idx="45">
                  <c:v>Ecuador</c:v>
                </c:pt>
                <c:pt idx="46">
                  <c:v>Tunisia</c:v>
                </c:pt>
                <c:pt idx="47">
                  <c:v>Malta</c:v>
                </c:pt>
                <c:pt idx="48">
                  <c:v>Thailand</c:v>
                </c:pt>
                <c:pt idx="49">
                  <c:v>North Macedonia (formerly Macedonia)</c:v>
                </c:pt>
                <c:pt idx="50">
                  <c:v>Denmark</c:v>
                </c:pt>
                <c:pt idx="51">
                  <c:v>Egypt</c:v>
                </c:pt>
                <c:pt idx="52">
                  <c:v>Malaysia</c:v>
                </c:pt>
                <c:pt idx="53">
                  <c:v>Jordan</c:v>
                </c:pt>
                <c:pt idx="54">
                  <c:v>Nepal</c:v>
                </c:pt>
                <c:pt idx="55">
                  <c:v>Saudia Arabia</c:v>
                </c:pt>
                <c:pt idx="56">
                  <c:v>Bangladesh</c:v>
                </c:pt>
                <c:pt idx="57">
                  <c:v>Botswana</c:v>
                </c:pt>
                <c:pt idx="58">
                  <c:v>Pakistan</c:v>
                </c:pt>
                <c:pt idx="59">
                  <c:v>Belarus</c:v>
                </c:pt>
                <c:pt idx="60">
                  <c:v>Oman</c:v>
                </c:pt>
                <c:pt idx="61">
                  <c:v>Bulgaria</c:v>
                </c:pt>
                <c:pt idx="62">
                  <c:v>Ghana</c:v>
                </c:pt>
                <c:pt idx="63">
                  <c:v>Taiwan</c:v>
                </c:pt>
                <c:pt idx="64">
                  <c:v>China</c:v>
                </c:pt>
                <c:pt idx="65">
                  <c:v>Mongolia</c:v>
                </c:pt>
                <c:pt idx="66">
                  <c:v>Myanmar (formerly Burma)</c:v>
                </c:pt>
                <c:pt idx="67">
                  <c:v>Peru</c:v>
                </c:pt>
                <c:pt idx="68">
                  <c:v>The Netherlands</c:v>
                </c:pt>
                <c:pt idx="69">
                  <c:v>Barbados</c:v>
                </c:pt>
                <c:pt idx="70">
                  <c:v>Bosnia and Herzegovina</c:v>
                </c:pt>
                <c:pt idx="71">
                  <c:v>Somalia</c:v>
                </c:pt>
                <c:pt idx="72">
                  <c:v>Chile</c:v>
                </c:pt>
                <c:pt idx="73">
                  <c:v>Congo, Democratic Republic of the</c:v>
                </c:pt>
                <c:pt idx="74">
                  <c:v>Iceland</c:v>
                </c:pt>
                <c:pt idx="75">
                  <c:v>Lebanon</c:v>
                </c:pt>
                <c:pt idx="76">
                  <c:v>Mauritius</c:v>
                </c:pt>
                <c:pt idx="77">
                  <c:v>Czechia</c:v>
                </c:pt>
                <c:pt idx="78">
                  <c:v>El Salvador</c:v>
                </c:pt>
                <c:pt idx="79">
                  <c:v>Honduras</c:v>
                </c:pt>
                <c:pt idx="80">
                  <c:v>Iran</c:v>
                </c:pt>
                <c:pt idx="81">
                  <c:v>Japan</c:v>
                </c:pt>
                <c:pt idx="82">
                  <c:v>Mozambique</c:v>
                </c:pt>
                <c:pt idx="83">
                  <c:v>New Zealand</c:v>
                </c:pt>
                <c:pt idx="84">
                  <c:v>Trinidad and Tobago</c:v>
                </c:pt>
                <c:pt idx="85">
                  <c:v>Azerbaijan</c:v>
                </c:pt>
                <c:pt idx="86">
                  <c:v>Estonia</c:v>
                </c:pt>
                <c:pt idx="87">
                  <c:v>Ethiopia</c:v>
                </c:pt>
                <c:pt idx="88">
                  <c:v>Iraq</c:v>
                </c:pt>
                <c:pt idx="89">
                  <c:v>Kuwait</c:v>
                </c:pt>
                <c:pt idx="90">
                  <c:v>Luxembourg</c:v>
                </c:pt>
                <c:pt idx="91">
                  <c:v>Morocco</c:v>
                </c:pt>
                <c:pt idx="92">
                  <c:v>Palestine</c:v>
                </c:pt>
                <c:pt idx="93">
                  <c:v>Paraguay</c:v>
                </c:pt>
                <c:pt idx="94">
                  <c:v>Singapore</c:v>
                </c:pt>
                <c:pt idx="95">
                  <c:v>Sri Lanka</c:v>
                </c:pt>
                <c:pt idx="96">
                  <c:v>Sverige</c:v>
                </c:pt>
                <c:pt idx="97">
                  <c:v>Albania</c:v>
                </c:pt>
                <c:pt idx="98">
                  <c:v>Armenia</c:v>
                </c:pt>
                <c:pt idx="99">
                  <c:v>Burundi</c:v>
                </c:pt>
                <c:pt idx="100">
                  <c:v>Catalonia</c:v>
                </c:pt>
                <c:pt idx="101">
                  <c:v>Kazakhstan</c:v>
                </c:pt>
                <c:pt idx="102">
                  <c:v>Sudan</c:v>
                </c:pt>
                <c:pt idx="103">
                  <c:v>United Arab Emirates (UAE)</c:v>
                </c:pt>
                <c:pt idx="104">
                  <c:v>Bahamas</c:v>
                </c:pt>
                <c:pt idx="105">
                  <c:v>Bolivia</c:v>
                </c:pt>
                <c:pt idx="106">
                  <c:v>Brunei</c:v>
                </c:pt>
                <c:pt idx="107">
                  <c:v>Costa Rica</c:v>
                </c:pt>
                <c:pt idx="108">
                  <c:v>Dominica</c:v>
                </c:pt>
                <c:pt idx="109">
                  <c:v>Gabon</c:v>
                </c:pt>
                <c:pt idx="110">
                  <c:v>Gambia</c:v>
                </c:pt>
                <c:pt idx="111">
                  <c:v>Jamaica</c:v>
                </c:pt>
                <c:pt idx="112">
                  <c:v>Liberia</c:v>
                </c:pt>
                <c:pt idx="113">
                  <c:v>Moldova</c:v>
                </c:pt>
                <c:pt idx="114">
                  <c:v>Montenegro</c:v>
                </c:pt>
                <c:pt idx="115">
                  <c:v>Namibia</c:v>
                </c:pt>
                <c:pt idx="116">
                  <c:v>Qatar</c:v>
                </c:pt>
                <c:pt idx="117">
                  <c:v>Rwanda</c:v>
                </c:pt>
                <c:pt idx="118">
                  <c:v>San Marino</c:v>
                </c:pt>
                <c:pt idx="119">
                  <c:v>Slovakia</c:v>
                </c:pt>
                <c:pt idx="120">
                  <c:v>United Arab Emirates (UAE)</c:v>
                </c:pt>
                <c:pt idx="121">
                  <c:v>Uruguay</c:v>
                </c:pt>
                <c:pt idx="122">
                  <c:v>Uzbekistan</c:v>
                </c:pt>
                <c:pt idx="123">
                  <c:v>Zimbabwe</c:v>
                </c:pt>
              </c:strCache>
            </c:strRef>
          </c:cat>
          <c:val>
            <c:numRef>
              <c:f>'EDEN webinar countries'!$C$2:$C$125</c:f>
              <c:numCache>
                <c:formatCode>General</c:formatCode>
                <c:ptCount val="124"/>
                <c:pt idx="0">
                  <c:v>1356</c:v>
                </c:pt>
                <c:pt idx="1">
                  <c:v>445</c:v>
                </c:pt>
                <c:pt idx="2">
                  <c:v>375</c:v>
                </c:pt>
                <c:pt idx="3">
                  <c:v>331</c:v>
                </c:pt>
                <c:pt idx="4">
                  <c:v>239</c:v>
                </c:pt>
                <c:pt idx="5">
                  <c:v>226</c:v>
                </c:pt>
                <c:pt idx="6">
                  <c:v>217</c:v>
                </c:pt>
                <c:pt idx="7">
                  <c:v>205</c:v>
                </c:pt>
                <c:pt idx="8">
                  <c:v>194</c:v>
                </c:pt>
                <c:pt idx="9">
                  <c:v>169</c:v>
                </c:pt>
                <c:pt idx="10">
                  <c:v>164</c:v>
                </c:pt>
                <c:pt idx="11">
                  <c:v>139</c:v>
                </c:pt>
                <c:pt idx="12">
                  <c:v>111</c:v>
                </c:pt>
                <c:pt idx="13">
                  <c:v>100</c:v>
                </c:pt>
                <c:pt idx="14">
                  <c:v>96</c:v>
                </c:pt>
                <c:pt idx="15">
                  <c:v>87</c:v>
                </c:pt>
                <c:pt idx="16">
                  <c:v>86</c:v>
                </c:pt>
                <c:pt idx="17">
                  <c:v>80</c:v>
                </c:pt>
                <c:pt idx="18">
                  <c:v>73</c:v>
                </c:pt>
                <c:pt idx="19">
                  <c:v>64</c:v>
                </c:pt>
                <c:pt idx="20">
                  <c:v>60</c:v>
                </c:pt>
                <c:pt idx="21">
                  <c:v>58</c:v>
                </c:pt>
                <c:pt idx="22">
                  <c:v>57</c:v>
                </c:pt>
                <c:pt idx="23">
                  <c:v>53</c:v>
                </c:pt>
                <c:pt idx="24">
                  <c:v>52</c:v>
                </c:pt>
                <c:pt idx="25">
                  <c:v>50</c:v>
                </c:pt>
                <c:pt idx="26">
                  <c:v>46</c:v>
                </c:pt>
                <c:pt idx="27">
                  <c:v>46</c:v>
                </c:pt>
                <c:pt idx="28">
                  <c:v>42</c:v>
                </c:pt>
                <c:pt idx="29">
                  <c:v>41</c:v>
                </c:pt>
                <c:pt idx="30">
                  <c:v>40</c:v>
                </c:pt>
                <c:pt idx="31">
                  <c:v>37</c:v>
                </c:pt>
                <c:pt idx="32">
                  <c:v>37</c:v>
                </c:pt>
                <c:pt idx="33">
                  <c:v>36</c:v>
                </c:pt>
                <c:pt idx="34">
                  <c:v>34</c:v>
                </c:pt>
                <c:pt idx="35">
                  <c:v>31</c:v>
                </c:pt>
                <c:pt idx="36">
                  <c:v>30</c:v>
                </c:pt>
                <c:pt idx="37">
                  <c:v>29</c:v>
                </c:pt>
                <c:pt idx="38">
                  <c:v>29</c:v>
                </c:pt>
                <c:pt idx="39">
                  <c:v>25</c:v>
                </c:pt>
                <c:pt idx="40">
                  <c:v>24</c:v>
                </c:pt>
                <c:pt idx="41">
                  <c:v>24</c:v>
                </c:pt>
                <c:pt idx="42">
                  <c:v>23</c:v>
                </c:pt>
                <c:pt idx="43">
                  <c:v>23</c:v>
                </c:pt>
                <c:pt idx="44">
                  <c:v>19</c:v>
                </c:pt>
                <c:pt idx="45">
                  <c:v>17</c:v>
                </c:pt>
                <c:pt idx="46">
                  <c:v>17</c:v>
                </c:pt>
                <c:pt idx="47">
                  <c:v>16</c:v>
                </c:pt>
                <c:pt idx="48">
                  <c:v>16</c:v>
                </c:pt>
                <c:pt idx="49">
                  <c:v>15</c:v>
                </c:pt>
                <c:pt idx="50">
                  <c:v>14</c:v>
                </c:pt>
                <c:pt idx="51">
                  <c:v>14</c:v>
                </c:pt>
                <c:pt idx="52">
                  <c:v>13</c:v>
                </c:pt>
                <c:pt idx="53">
                  <c:v>12</c:v>
                </c:pt>
                <c:pt idx="54">
                  <c:v>12</c:v>
                </c:pt>
                <c:pt idx="55">
                  <c:v>12</c:v>
                </c:pt>
                <c:pt idx="56">
                  <c:v>11</c:v>
                </c:pt>
                <c:pt idx="57">
                  <c:v>11</c:v>
                </c:pt>
                <c:pt idx="58">
                  <c:v>11</c:v>
                </c:pt>
                <c:pt idx="59">
                  <c:v>9</c:v>
                </c:pt>
                <c:pt idx="60">
                  <c:v>9</c:v>
                </c:pt>
                <c:pt idx="61">
                  <c:v>8</c:v>
                </c:pt>
                <c:pt idx="62">
                  <c:v>8</c:v>
                </c:pt>
                <c:pt idx="63">
                  <c:v>8</c:v>
                </c:pt>
                <c:pt idx="64">
                  <c:v>7</c:v>
                </c:pt>
                <c:pt idx="65">
                  <c:v>7</c:v>
                </c:pt>
                <c:pt idx="66">
                  <c:v>7</c:v>
                </c:pt>
                <c:pt idx="67">
                  <c:v>7</c:v>
                </c:pt>
                <c:pt idx="68">
                  <c:v>7</c:v>
                </c:pt>
                <c:pt idx="69">
                  <c:v>6</c:v>
                </c:pt>
                <c:pt idx="70">
                  <c:v>6</c:v>
                </c:pt>
                <c:pt idx="71">
                  <c:v>6</c:v>
                </c:pt>
                <c:pt idx="72">
                  <c:v>5</c:v>
                </c:pt>
                <c:pt idx="73">
                  <c:v>5</c:v>
                </c:pt>
                <c:pt idx="74">
                  <c:v>5</c:v>
                </c:pt>
                <c:pt idx="75">
                  <c:v>5</c:v>
                </c:pt>
                <c:pt idx="76">
                  <c:v>5</c:v>
                </c:pt>
                <c:pt idx="77">
                  <c:v>4</c:v>
                </c:pt>
                <c:pt idx="78">
                  <c:v>4</c:v>
                </c:pt>
                <c:pt idx="79">
                  <c:v>4</c:v>
                </c:pt>
                <c:pt idx="80">
                  <c:v>4</c:v>
                </c:pt>
                <c:pt idx="81">
                  <c:v>4</c:v>
                </c:pt>
                <c:pt idx="82">
                  <c:v>4</c:v>
                </c:pt>
                <c:pt idx="83">
                  <c:v>4</c:v>
                </c:pt>
                <c:pt idx="84">
                  <c:v>4</c:v>
                </c:pt>
                <c:pt idx="85">
                  <c:v>3</c:v>
                </c:pt>
                <c:pt idx="86">
                  <c:v>3</c:v>
                </c:pt>
                <c:pt idx="87">
                  <c:v>3</c:v>
                </c:pt>
                <c:pt idx="88">
                  <c:v>3</c:v>
                </c:pt>
                <c:pt idx="89">
                  <c:v>3</c:v>
                </c:pt>
                <c:pt idx="90">
                  <c:v>3</c:v>
                </c:pt>
                <c:pt idx="91">
                  <c:v>3</c:v>
                </c:pt>
                <c:pt idx="92">
                  <c:v>3</c:v>
                </c:pt>
                <c:pt idx="93">
                  <c:v>3</c:v>
                </c:pt>
                <c:pt idx="94">
                  <c:v>3</c:v>
                </c:pt>
                <c:pt idx="95">
                  <c:v>3</c:v>
                </c:pt>
                <c:pt idx="96">
                  <c:v>3</c:v>
                </c:pt>
                <c:pt idx="97">
                  <c:v>2</c:v>
                </c:pt>
                <c:pt idx="98">
                  <c:v>2</c:v>
                </c:pt>
                <c:pt idx="99">
                  <c:v>2</c:v>
                </c:pt>
                <c:pt idx="100">
                  <c:v>2</c:v>
                </c:pt>
                <c:pt idx="101">
                  <c:v>2</c:v>
                </c:pt>
                <c:pt idx="102">
                  <c:v>2</c:v>
                </c:pt>
                <c:pt idx="103">
                  <c:v>2</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numCache>
            </c:numRef>
          </c:val>
          <c:extLst>
            <c:ext xmlns:c16="http://schemas.microsoft.com/office/drawing/2014/chart" uri="{C3380CC4-5D6E-409C-BE32-E72D297353CC}">
              <c16:uniqueId val="{000000F8-BA75-9746-B7A4-9943D8BB3BA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Motivation</a:t>
            </a:r>
            <a:r>
              <a:rPr lang="hr-HR" dirty="0" smtClean="0"/>
              <a:t> for </a:t>
            </a:r>
            <a:r>
              <a:rPr lang="hr-HR" dirty="0" err="1" smtClean="0"/>
              <a:t>participation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Munka1!$B$104</c:f>
              <c:strCache>
                <c:ptCount val="1"/>
                <c:pt idx="0">
                  <c:v>webinar #1</c:v>
                </c:pt>
              </c:strCache>
            </c:strRef>
          </c:tx>
          <c:spPr>
            <a:solidFill>
              <a:schemeClr val="accent1"/>
            </a:solidFill>
            <a:ln>
              <a:noFill/>
            </a:ln>
            <a:effectLst/>
          </c:spPr>
          <c:invertIfNegative val="0"/>
          <c:cat>
            <c:strRef>
              <c:f>Munka1!$A$105:$A$109</c:f>
              <c:strCache>
                <c:ptCount val="5"/>
                <c:pt idx="0">
                  <c:v>Acquiring e-learning practical tools and best practices</c:v>
                </c:pt>
                <c:pt idx="1">
                  <c:v>Being updated regarding e-learning new trends </c:v>
                </c:pt>
                <c:pt idx="2">
                  <c:v>Sharing ideas to face the challenges related with COVID-19</c:v>
                </c:pt>
                <c:pt idx="3">
                  <c:v>Meeting and discussing with people interested in the e-learning field</c:v>
                </c:pt>
                <c:pt idx="4">
                  <c:v>Having the opportunity to ask questions to the expert</c:v>
                </c:pt>
              </c:strCache>
            </c:strRef>
          </c:cat>
          <c:val>
            <c:numRef>
              <c:f>Munka1!$B$105:$B$109</c:f>
              <c:numCache>
                <c:formatCode>0%</c:formatCode>
                <c:ptCount val="5"/>
                <c:pt idx="0">
                  <c:v>0.76072234762979685</c:v>
                </c:pt>
                <c:pt idx="1">
                  <c:v>0.65462753950338604</c:v>
                </c:pt>
                <c:pt idx="2">
                  <c:v>0.35665914221218964</c:v>
                </c:pt>
                <c:pt idx="3">
                  <c:v>0.41760722347629797</c:v>
                </c:pt>
                <c:pt idx="4">
                  <c:v>0.26636568848758463</c:v>
                </c:pt>
              </c:numCache>
            </c:numRef>
          </c:val>
          <c:extLst>
            <c:ext xmlns:c16="http://schemas.microsoft.com/office/drawing/2014/chart" uri="{C3380CC4-5D6E-409C-BE32-E72D297353CC}">
              <c16:uniqueId val="{00000000-4D27-48BE-959D-864C4614EA2B}"/>
            </c:ext>
          </c:extLst>
        </c:ser>
        <c:ser>
          <c:idx val="1"/>
          <c:order val="1"/>
          <c:tx>
            <c:strRef>
              <c:f>Munka1!$C$104</c:f>
              <c:strCache>
                <c:ptCount val="1"/>
                <c:pt idx="0">
                  <c:v>webinar #2</c:v>
                </c:pt>
              </c:strCache>
            </c:strRef>
          </c:tx>
          <c:spPr>
            <a:solidFill>
              <a:schemeClr val="accent2"/>
            </a:solidFill>
            <a:ln>
              <a:noFill/>
            </a:ln>
            <a:effectLst/>
          </c:spPr>
          <c:invertIfNegative val="0"/>
          <c:cat>
            <c:strRef>
              <c:f>Munka1!$A$105:$A$109</c:f>
              <c:strCache>
                <c:ptCount val="5"/>
                <c:pt idx="0">
                  <c:v>Acquiring e-learning practical tools and best practices</c:v>
                </c:pt>
                <c:pt idx="1">
                  <c:v>Being updated regarding e-learning new trends </c:v>
                </c:pt>
                <c:pt idx="2">
                  <c:v>Sharing ideas to face the challenges related with COVID-19</c:v>
                </c:pt>
                <c:pt idx="3">
                  <c:v>Meeting and discussing with people interested in the e-learning field</c:v>
                </c:pt>
                <c:pt idx="4">
                  <c:v>Having the opportunity to ask questions to the expert</c:v>
                </c:pt>
              </c:strCache>
            </c:strRef>
          </c:cat>
          <c:val>
            <c:numRef>
              <c:f>Munka1!$C$105:$C$109</c:f>
              <c:numCache>
                <c:formatCode>0%</c:formatCode>
                <c:ptCount val="5"/>
                <c:pt idx="0">
                  <c:v>0.66869300911854102</c:v>
                </c:pt>
                <c:pt idx="1">
                  <c:v>0.7142857142857143</c:v>
                </c:pt>
                <c:pt idx="2">
                  <c:v>0.44072948328267475</c:v>
                </c:pt>
                <c:pt idx="3">
                  <c:v>0.34346504559270519</c:v>
                </c:pt>
                <c:pt idx="4">
                  <c:v>0.20060790273556231</c:v>
                </c:pt>
              </c:numCache>
            </c:numRef>
          </c:val>
          <c:extLst>
            <c:ext xmlns:c16="http://schemas.microsoft.com/office/drawing/2014/chart" uri="{C3380CC4-5D6E-409C-BE32-E72D297353CC}">
              <c16:uniqueId val="{00000001-4D27-48BE-959D-864C4614EA2B}"/>
            </c:ext>
          </c:extLst>
        </c:ser>
        <c:ser>
          <c:idx val="2"/>
          <c:order val="2"/>
          <c:tx>
            <c:strRef>
              <c:f>Munka1!$D$104</c:f>
              <c:strCache>
                <c:ptCount val="1"/>
                <c:pt idx="0">
                  <c:v>webinar #3</c:v>
                </c:pt>
              </c:strCache>
            </c:strRef>
          </c:tx>
          <c:spPr>
            <a:solidFill>
              <a:schemeClr val="accent3"/>
            </a:solidFill>
            <a:ln>
              <a:noFill/>
            </a:ln>
            <a:effectLst/>
          </c:spPr>
          <c:invertIfNegative val="0"/>
          <c:cat>
            <c:strRef>
              <c:f>Munka1!$A$105:$A$109</c:f>
              <c:strCache>
                <c:ptCount val="5"/>
                <c:pt idx="0">
                  <c:v>Acquiring e-learning practical tools and best practices</c:v>
                </c:pt>
                <c:pt idx="1">
                  <c:v>Being updated regarding e-learning new trends </c:v>
                </c:pt>
                <c:pt idx="2">
                  <c:v>Sharing ideas to face the challenges related with COVID-19</c:v>
                </c:pt>
                <c:pt idx="3">
                  <c:v>Meeting and discussing with people interested in the e-learning field</c:v>
                </c:pt>
                <c:pt idx="4">
                  <c:v>Having the opportunity to ask questions to the expert</c:v>
                </c:pt>
              </c:strCache>
            </c:strRef>
          </c:cat>
          <c:val>
            <c:numRef>
              <c:f>Munka1!$D$105:$D$109</c:f>
              <c:numCache>
                <c:formatCode>0%</c:formatCode>
                <c:ptCount val="5"/>
                <c:pt idx="0">
                  <c:v>0.77419354838709675</c:v>
                </c:pt>
                <c:pt idx="1">
                  <c:v>0.91397849462365588</c:v>
                </c:pt>
                <c:pt idx="2">
                  <c:v>0.33333333333333331</c:v>
                </c:pt>
                <c:pt idx="3">
                  <c:v>0.46236559139784944</c:v>
                </c:pt>
                <c:pt idx="4">
                  <c:v>0.23655913978494625</c:v>
                </c:pt>
              </c:numCache>
            </c:numRef>
          </c:val>
          <c:extLst>
            <c:ext xmlns:c16="http://schemas.microsoft.com/office/drawing/2014/chart" uri="{C3380CC4-5D6E-409C-BE32-E72D297353CC}">
              <c16:uniqueId val="{00000002-4D27-48BE-959D-864C4614EA2B}"/>
            </c:ext>
          </c:extLst>
        </c:ser>
        <c:dLbls>
          <c:showLegendKey val="0"/>
          <c:showVal val="0"/>
          <c:showCatName val="0"/>
          <c:showSerName val="0"/>
          <c:showPercent val="0"/>
          <c:showBubbleSize val="0"/>
        </c:dLbls>
        <c:gapWidth val="219"/>
        <c:overlap val="-27"/>
        <c:axId val="1763620175"/>
        <c:axId val="1763617679"/>
      </c:barChart>
      <c:catAx>
        <c:axId val="176362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617679"/>
        <c:crosses val="autoZero"/>
        <c:auto val="1"/>
        <c:lblAlgn val="ctr"/>
        <c:lblOffset val="100"/>
        <c:noMultiLvlLbl val="0"/>
      </c:catAx>
      <c:valAx>
        <c:axId val="1763617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62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42570-7220-4089-B9F4-DDD58B269C68}"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6E9A7-1EEB-4499-9BF9-5FC970C14B77}" type="slidenum">
              <a:rPr lang="en-GB" smtClean="0"/>
              <a:t>‹#›</a:t>
            </a:fld>
            <a:endParaRPr lang="en-GB"/>
          </a:p>
        </p:txBody>
      </p:sp>
    </p:spTree>
    <p:extLst>
      <p:ext uri="{BB962C8B-B14F-4D97-AF65-F5344CB8AC3E}">
        <p14:creationId xmlns:p14="http://schemas.microsoft.com/office/powerpoint/2010/main" val="407036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95B1D-EC5B-426D-9BEA-45F6C2B62C27}" type="slidenum">
              <a:rPr lang="hr-HR" smtClean="0"/>
              <a:t>19</a:t>
            </a:fld>
            <a:endParaRPr lang="hr-HR"/>
          </a:p>
        </p:txBody>
      </p:sp>
    </p:spTree>
    <p:extLst>
      <p:ext uri="{BB962C8B-B14F-4D97-AF65-F5344CB8AC3E}">
        <p14:creationId xmlns:p14="http://schemas.microsoft.com/office/powerpoint/2010/main" val="2949809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2CF23-1612-417B-ABEC-368B0D5000C8}"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382340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3FFEA-DB6C-46FF-A98C-6CE0C3424A25}"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37765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F15D1-E1A8-40CA-B1BB-EB625EB31EFA}"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34979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B48FA-506A-47A9-B369-5178414CDFF1}"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25918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6EF99-2C87-4866-A9F1-2C71C70255F6}" type="datetime1">
              <a:rPr lang="en-US" smtClean="0"/>
              <a:t>12/2/2021</a:t>
            </a:fld>
            <a:endParaRPr lang="en-US"/>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91859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726385"/>
            <a:ext cx="5181600" cy="3450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26385"/>
            <a:ext cx="5181600" cy="3450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17525E-31E2-410D-B6C0-7116BAE307B9}"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OEB, Berlin, December 2nd, 2021</a:t>
            </a:r>
            <a:endParaRPr lang="en-US"/>
          </a:p>
        </p:txBody>
      </p:sp>
      <p:sp>
        <p:nvSpPr>
          <p:cNvPr id="7" name="Slide Number Placeholder 6"/>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32664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9960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0" y="23156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209731"/>
            <a:ext cx="5157787" cy="2979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3156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09729"/>
            <a:ext cx="5183188" cy="2979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5945-7496-430E-9B29-134B8318FE05}" type="datetime1">
              <a:rPr lang="en-US" smtClean="0"/>
              <a:t>12/2/2021</a:t>
            </a:fld>
            <a:endParaRPr lang="en-US"/>
          </a:p>
        </p:txBody>
      </p:sp>
      <p:sp>
        <p:nvSpPr>
          <p:cNvPr id="8" name="Footer Placeholder 7"/>
          <p:cNvSpPr>
            <a:spLocks noGrp="1"/>
          </p:cNvSpPr>
          <p:nvPr>
            <p:ph type="ftr" sz="quarter" idx="11"/>
          </p:nvPr>
        </p:nvSpPr>
        <p:spPr/>
        <p:txBody>
          <a:bodyPr/>
          <a:lstStyle/>
          <a:p>
            <a:r>
              <a:rPr lang="en-US" smtClean="0"/>
              <a:t>OEB, Berlin, December 2nd, 2021</a:t>
            </a:r>
            <a:endParaRPr lang="en-US"/>
          </a:p>
        </p:txBody>
      </p:sp>
      <p:sp>
        <p:nvSpPr>
          <p:cNvPr id="9" name="Slide Number Placeholder 8"/>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250677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1408DF-961B-4C92-9FA1-DB7D229DE159}" type="datetime1">
              <a:rPr lang="en-US" smtClean="0"/>
              <a:t>12/2/2021</a:t>
            </a:fld>
            <a:endParaRPr lang="en-US"/>
          </a:p>
        </p:txBody>
      </p:sp>
      <p:sp>
        <p:nvSpPr>
          <p:cNvPr id="4" name="Footer Placeholder 3"/>
          <p:cNvSpPr>
            <a:spLocks noGrp="1"/>
          </p:cNvSpPr>
          <p:nvPr>
            <p:ph type="ftr" sz="quarter" idx="11"/>
          </p:nvPr>
        </p:nvSpPr>
        <p:spPr/>
        <p:txBody>
          <a:bodyPr/>
          <a:lstStyle/>
          <a:p>
            <a:r>
              <a:rPr lang="en-US" smtClean="0"/>
              <a:t>OEB, Berlin, December 2nd, 2021</a:t>
            </a:r>
            <a:endParaRPr lang="en-US"/>
          </a:p>
        </p:txBody>
      </p:sp>
      <p:sp>
        <p:nvSpPr>
          <p:cNvPr id="5" name="Slide Number Placeholder 4"/>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265879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7A0F3-08D9-4C46-AD61-F7FABB2F6E26}" type="datetime1">
              <a:rPr lang="en-US" smtClean="0"/>
              <a:t>12/2/2021</a:t>
            </a:fld>
            <a:endParaRPr lang="en-US"/>
          </a:p>
        </p:txBody>
      </p:sp>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93333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F0AEA-ED35-4BCB-B270-00C11FE0A0B3}"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OEB, Berlin, December 2nd, 2021</a:t>
            </a:r>
            <a:endParaRPr lang="en-US"/>
          </a:p>
        </p:txBody>
      </p:sp>
      <p:sp>
        <p:nvSpPr>
          <p:cNvPr id="7" name="Slide Number Placeholder 6"/>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207195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AF51DE-D29A-4924-867B-E50705A3F869}" type="datetime1">
              <a:rPr lang="en-US" smtClean="0"/>
              <a:t>12/2/2021</a:t>
            </a:fld>
            <a:endParaRPr lang="en-US"/>
          </a:p>
        </p:txBody>
      </p:sp>
      <p:sp>
        <p:nvSpPr>
          <p:cNvPr id="6" name="Footer Placeholder 5"/>
          <p:cNvSpPr>
            <a:spLocks noGrp="1"/>
          </p:cNvSpPr>
          <p:nvPr>
            <p:ph type="ftr" sz="quarter" idx="11"/>
          </p:nvPr>
        </p:nvSpPr>
        <p:spPr/>
        <p:txBody>
          <a:bodyPr/>
          <a:lstStyle/>
          <a:p>
            <a:r>
              <a:rPr lang="en-US" smtClean="0"/>
              <a:t>OEB, Berlin, December 2nd, 2021</a:t>
            </a:r>
            <a:endParaRPr lang="en-US"/>
          </a:p>
        </p:txBody>
      </p:sp>
      <p:sp>
        <p:nvSpPr>
          <p:cNvPr id="7" name="Slide Number Placeholder 6"/>
          <p:cNvSpPr>
            <a:spLocks noGrp="1"/>
          </p:cNvSpPr>
          <p:nvPr>
            <p:ph type="sldNum" sz="quarter" idx="12"/>
          </p:nvPr>
        </p:nvSpPr>
        <p:spPr/>
        <p:txBody>
          <a:bodyPr/>
          <a:lstStyle/>
          <a:p>
            <a:fld id="{6E2F9835-1FF2-45E4-B523-A97FD2248A2A}" type="slidenum">
              <a:rPr lang="en-US" smtClean="0"/>
              <a:t>‹#›</a:t>
            </a:fld>
            <a:endParaRPr lang="en-US"/>
          </a:p>
        </p:txBody>
      </p:sp>
    </p:spTree>
    <p:extLst>
      <p:ext uri="{BB962C8B-B14F-4D97-AF65-F5344CB8AC3E}">
        <p14:creationId xmlns:p14="http://schemas.microsoft.com/office/powerpoint/2010/main" val="163858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4008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726386"/>
            <a:ext cx="10515600" cy="3450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C7714-C9B4-4853-A2B4-3B10238FAA48}" type="datetime1">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OEB, Berlin, December 2nd, 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F9835-1FF2-45E4-B523-A97FD2248A2A}" type="slidenum">
              <a:rPr lang="en-US" smtClean="0"/>
              <a:t>‹#›</a:t>
            </a:fld>
            <a:endParaRPr lang="en-US"/>
          </a:p>
        </p:txBody>
      </p:sp>
    </p:spTree>
    <p:extLst>
      <p:ext uri="{BB962C8B-B14F-4D97-AF65-F5344CB8AC3E}">
        <p14:creationId xmlns:p14="http://schemas.microsoft.com/office/powerpoint/2010/main" val="3812035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nd/4.0/deed.hr"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EABEC-4AD8-45FF-BB8B-021B02E891DA}"/>
              </a:ext>
            </a:extLst>
          </p:cNvPr>
          <p:cNvSpPr>
            <a:spLocks noGrp="1"/>
          </p:cNvSpPr>
          <p:nvPr>
            <p:ph type="ctrTitle"/>
          </p:nvPr>
        </p:nvSpPr>
        <p:spPr/>
        <p:txBody>
          <a:bodyPr>
            <a:normAutofit fontScale="90000"/>
          </a:bodyPr>
          <a:lstStyle/>
          <a:p>
            <a:r>
              <a:rPr lang="en-GB" dirty="0">
                <a:effectLst>
                  <a:outerShdw blurRad="38100" dist="38100" dir="2700000" algn="tl">
                    <a:srgbClr val="000000">
                      <a:alpha val="43137"/>
                    </a:srgbClr>
                  </a:outerShdw>
                </a:effectLst>
              </a:rPr>
              <a:t>EDEN Communities of Practice- Shaping A Better „New Normal” </a:t>
            </a:r>
            <a:endParaRPr lang="hu-HU"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4CFF09B-AF90-4B3C-A263-81A4CAFC5B4B}"/>
              </a:ext>
            </a:extLst>
          </p:cNvPr>
          <p:cNvSpPr>
            <a:spLocks noGrp="1"/>
          </p:cNvSpPr>
          <p:nvPr>
            <p:ph type="subTitle" idx="1"/>
          </p:nvPr>
        </p:nvSpPr>
        <p:spPr>
          <a:xfrm>
            <a:off x="1341120" y="4708943"/>
            <a:ext cx="9144000" cy="1655762"/>
          </a:xfrm>
        </p:spPr>
        <p:txBody>
          <a:bodyPr>
            <a:normAutofit lnSpcReduction="10000"/>
          </a:bodyPr>
          <a:lstStyle/>
          <a:p>
            <a:pPr algn="l"/>
            <a:r>
              <a:rPr lang="hu-HU" dirty="0"/>
              <a:t>Dr. Sandra Kučina Softić, M.Sc. </a:t>
            </a:r>
            <a:r>
              <a:rPr lang="en-GB" dirty="0" err="1"/>
              <a:t>i</a:t>
            </a:r>
            <a:r>
              <a:rPr lang="hu-HU" dirty="0"/>
              <a:t>n Digital Education</a:t>
            </a:r>
          </a:p>
          <a:p>
            <a:pPr algn="l"/>
            <a:r>
              <a:rPr lang="hu-HU" dirty="0"/>
              <a:t>President</a:t>
            </a:r>
            <a:r>
              <a:rPr lang="en-GB" dirty="0"/>
              <a:t> of EDEN</a:t>
            </a:r>
            <a:endParaRPr lang="hu-HU" dirty="0"/>
          </a:p>
          <a:p>
            <a:pPr algn="l"/>
            <a:r>
              <a:rPr lang="hu-HU" dirty="0"/>
              <a:t>Assistant Director</a:t>
            </a:r>
            <a:r>
              <a:rPr lang="en-GB" dirty="0"/>
              <a:t> at the</a:t>
            </a:r>
            <a:r>
              <a:rPr lang="hu-HU" dirty="0"/>
              <a:t> University Computing Centre SRCE</a:t>
            </a:r>
          </a:p>
          <a:p>
            <a:pPr algn="l"/>
            <a:r>
              <a:rPr lang="hu-HU" dirty="0"/>
              <a:t>sskucina@srce.hr</a:t>
            </a:r>
          </a:p>
          <a:p>
            <a:endParaRPr lang="hu-HU" b="1" dirty="0"/>
          </a:p>
        </p:txBody>
      </p:sp>
      <p:pic>
        <p:nvPicPr>
          <p:cNvPr id="6" name="Picture 5" descr="http://mirrors.creativecommons.org/presskit/buttons/88x31/png/by-nc-nd.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2457" y="6231116"/>
            <a:ext cx="1540588" cy="5390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064291" y="3708489"/>
            <a:ext cx="2533650" cy="1162050"/>
          </a:xfrm>
          <a:prstGeom prst="rect">
            <a:avLst/>
          </a:prstGeom>
        </p:spPr>
      </p:pic>
      <p:sp>
        <p:nvSpPr>
          <p:cNvPr id="7" name="Footer Placeholder 6"/>
          <p:cNvSpPr>
            <a:spLocks noGrp="1"/>
          </p:cNvSpPr>
          <p:nvPr>
            <p:ph type="ftr" sz="quarter" idx="11"/>
          </p:nvPr>
        </p:nvSpPr>
        <p:spPr/>
        <p:txBody>
          <a:bodyPr/>
          <a:lstStyle/>
          <a:p>
            <a:r>
              <a:rPr lang="en-US" smtClean="0"/>
              <a:t>OEB, Berlin, December 2nd, 2021</a:t>
            </a:r>
            <a:endParaRPr lang="en-US"/>
          </a:p>
        </p:txBody>
      </p:sp>
      <p:sp>
        <p:nvSpPr>
          <p:cNvPr id="3" name="Slide Number Placeholder 2"/>
          <p:cNvSpPr>
            <a:spLocks noGrp="1"/>
          </p:cNvSpPr>
          <p:nvPr>
            <p:ph type="sldNum" sz="quarter" idx="12"/>
          </p:nvPr>
        </p:nvSpPr>
        <p:spPr/>
        <p:txBody>
          <a:bodyPr/>
          <a:lstStyle/>
          <a:p>
            <a:fld id="{6E2F9835-1FF2-45E4-B523-A97FD2248A2A}" type="slidenum">
              <a:rPr lang="en-US" smtClean="0"/>
              <a:t>1</a:t>
            </a:fld>
            <a:endParaRPr lang="en-US"/>
          </a:p>
        </p:txBody>
      </p:sp>
    </p:spTree>
    <p:extLst>
      <p:ext uri="{BB962C8B-B14F-4D97-AF65-F5344CB8AC3E}">
        <p14:creationId xmlns:p14="http://schemas.microsoft.com/office/powerpoint/2010/main" val="289111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64" y="1015812"/>
            <a:ext cx="10515600" cy="1325563"/>
          </a:xfrm>
        </p:spPr>
        <p:txBody>
          <a:bodyPr>
            <a:noAutofit/>
          </a:bodyPr>
          <a:lstStyle/>
          <a:p>
            <a:r>
              <a:rPr lang="en-US" sz="2800" b="1" dirty="0"/>
              <a:t>Six essential characteristics crucial to creating a collaborative climate emerged through the investigation</a:t>
            </a:r>
            <a:endParaRPr lang="en-GB" sz="2800" b="1" dirty="0"/>
          </a:p>
        </p:txBody>
      </p:sp>
      <p:sp>
        <p:nvSpPr>
          <p:cNvPr id="3" name="Content Placeholder 2"/>
          <p:cNvSpPr>
            <a:spLocks noGrp="1"/>
          </p:cNvSpPr>
          <p:nvPr>
            <p:ph idx="1"/>
          </p:nvPr>
        </p:nvSpPr>
        <p:spPr>
          <a:xfrm>
            <a:off x="838200" y="2271562"/>
            <a:ext cx="10515600" cy="4273617"/>
          </a:xfrm>
        </p:spPr>
        <p:txBody>
          <a:bodyPr>
            <a:normAutofit fontScale="70000" lnSpcReduction="20000"/>
          </a:bodyPr>
          <a:lstStyle/>
          <a:p>
            <a:r>
              <a:rPr lang="en-GB" b="1" dirty="0" smtClean="0"/>
              <a:t>relational trust</a:t>
            </a:r>
            <a:r>
              <a:rPr lang="hr-HR" b="1" dirty="0"/>
              <a:t> </a:t>
            </a:r>
            <a:r>
              <a:rPr lang="hr-HR" dirty="0" smtClean="0"/>
              <a:t>(</a:t>
            </a:r>
            <a:r>
              <a:rPr lang="en-US" dirty="0"/>
              <a:t>essential </a:t>
            </a:r>
            <a:r>
              <a:rPr lang="en-US" dirty="0" smtClean="0"/>
              <a:t>element</a:t>
            </a:r>
            <a:r>
              <a:rPr lang="hr-HR" dirty="0" smtClean="0"/>
              <a:t> for</a:t>
            </a:r>
            <a:r>
              <a:rPr lang="en-US" dirty="0" smtClean="0"/>
              <a:t> establish</a:t>
            </a:r>
            <a:r>
              <a:rPr lang="hr-HR" dirty="0" err="1" smtClean="0"/>
              <a:t>ment</a:t>
            </a:r>
            <a:r>
              <a:rPr lang="hr-HR" dirty="0" smtClean="0"/>
              <a:t> </a:t>
            </a:r>
            <a:r>
              <a:rPr lang="hr-HR" dirty="0" err="1" smtClean="0"/>
              <a:t>of</a:t>
            </a:r>
            <a:r>
              <a:rPr lang="en-US" dirty="0" smtClean="0"/>
              <a:t> </a:t>
            </a:r>
            <a:r>
              <a:rPr lang="en-US" dirty="0"/>
              <a:t>strong foundations for rich </a:t>
            </a:r>
            <a:r>
              <a:rPr lang="en-US" dirty="0" smtClean="0"/>
              <a:t>collaboration</a:t>
            </a:r>
            <a:r>
              <a:rPr lang="hr-HR" dirty="0" smtClean="0"/>
              <a:t>, </a:t>
            </a:r>
            <a:r>
              <a:rPr lang="en-US" dirty="0"/>
              <a:t>collaboration is grounded in trust, safety and strong </a:t>
            </a:r>
            <a:r>
              <a:rPr lang="en-US" dirty="0" smtClean="0"/>
              <a:t>relationships</a:t>
            </a:r>
            <a:r>
              <a:rPr lang="hr-HR" dirty="0" smtClean="0"/>
              <a:t>)</a:t>
            </a:r>
            <a:r>
              <a:rPr lang="en-US" dirty="0" smtClean="0"/>
              <a:t>  </a:t>
            </a:r>
            <a:endParaRPr lang="en-GB" dirty="0"/>
          </a:p>
          <a:p>
            <a:r>
              <a:rPr lang="en-GB" b="1" dirty="0" smtClean="0"/>
              <a:t>collective responsibility</a:t>
            </a:r>
            <a:r>
              <a:rPr lang="hr-HR" b="1" dirty="0" smtClean="0"/>
              <a:t> </a:t>
            </a:r>
            <a:r>
              <a:rPr lang="hr-HR" dirty="0" smtClean="0"/>
              <a:t>(</a:t>
            </a:r>
            <a:r>
              <a:rPr lang="en-US" dirty="0"/>
              <a:t>supports a culture of </a:t>
            </a:r>
            <a:r>
              <a:rPr lang="en-GB" dirty="0" smtClean="0"/>
              <a:t>growth and is critical to enhancing the idea that we are all in this together to improve teaching and learning, shift from me and my, to we and our) </a:t>
            </a:r>
          </a:p>
          <a:p>
            <a:r>
              <a:rPr lang="en-GB" b="1" dirty="0" smtClean="0"/>
              <a:t>clear purpose</a:t>
            </a:r>
            <a:r>
              <a:rPr lang="hr-HR" b="1" dirty="0"/>
              <a:t> </a:t>
            </a:r>
            <a:r>
              <a:rPr lang="hr-HR" dirty="0" smtClean="0"/>
              <a:t>(</a:t>
            </a:r>
            <a:r>
              <a:rPr lang="en-US" dirty="0"/>
              <a:t>Developing a clear purpose needs to be an inclusive process that will involve all parties. It requires starting with a vision or big picture and then narrowing down to specific goals that will capture the vision and progress student achievement </a:t>
            </a:r>
            <a:r>
              <a:rPr lang="hr-HR" dirty="0" smtClean="0"/>
              <a:t>)</a:t>
            </a:r>
            <a:endParaRPr lang="en-GB" dirty="0"/>
          </a:p>
          <a:p>
            <a:r>
              <a:rPr lang="en-GB" b="1" dirty="0" smtClean="0"/>
              <a:t>time allowance</a:t>
            </a:r>
            <a:r>
              <a:rPr lang="hr-HR" b="1" dirty="0" smtClean="0"/>
              <a:t> </a:t>
            </a:r>
            <a:r>
              <a:rPr lang="hr-HR" dirty="0" smtClean="0"/>
              <a:t>(</a:t>
            </a:r>
            <a:r>
              <a:rPr lang="en-US" dirty="0"/>
              <a:t>structural changes may need to be made to allow time for participants to talk, reflect and act on changed </a:t>
            </a:r>
            <a:r>
              <a:rPr lang="en-US" dirty="0" smtClean="0"/>
              <a:t>practice</a:t>
            </a:r>
            <a:r>
              <a:rPr lang="hr-HR" dirty="0" smtClean="0"/>
              <a:t>; </a:t>
            </a:r>
            <a:r>
              <a:rPr lang="en-US" dirty="0"/>
              <a:t>High quality outcomes need time to be truly embedded</a:t>
            </a:r>
            <a:r>
              <a:rPr lang="en-GB" dirty="0" smtClean="0"/>
              <a:t> </a:t>
            </a:r>
            <a:r>
              <a:rPr lang="hr-HR" dirty="0" smtClean="0"/>
              <a:t>)</a:t>
            </a:r>
            <a:endParaRPr lang="en-GB" dirty="0"/>
          </a:p>
          <a:p>
            <a:r>
              <a:rPr lang="en-GB" b="1" dirty="0" smtClean="0"/>
              <a:t>effective communication</a:t>
            </a:r>
            <a:r>
              <a:rPr lang="hr-HR" b="1" dirty="0" smtClean="0"/>
              <a:t> </a:t>
            </a:r>
            <a:r>
              <a:rPr lang="hr-HR" dirty="0" smtClean="0"/>
              <a:t>(</a:t>
            </a:r>
            <a:r>
              <a:rPr lang="en-US" dirty="0"/>
              <a:t>Well-developed communication channels, created early in the establishment of a collaborative community, enable ideas to be shared and new knowledge to be created and used</a:t>
            </a:r>
            <a:r>
              <a:rPr lang="en-US" dirty="0" smtClean="0"/>
              <a:t>.</a:t>
            </a:r>
            <a:r>
              <a:rPr lang="hr-HR" dirty="0" smtClean="0"/>
              <a:t>)</a:t>
            </a:r>
          </a:p>
          <a:p>
            <a:r>
              <a:rPr lang="en-GB" b="1" dirty="0" smtClean="0"/>
              <a:t>collective </a:t>
            </a:r>
            <a:r>
              <a:rPr lang="en-GB" b="1" dirty="0"/>
              <a:t>inquiry </a:t>
            </a:r>
            <a:r>
              <a:rPr lang="hr-HR" dirty="0" smtClean="0"/>
              <a:t>(</a:t>
            </a:r>
            <a:r>
              <a:rPr lang="en-US" dirty="0"/>
              <a:t>process by which educators build shared knowledge and learn </a:t>
            </a:r>
            <a:r>
              <a:rPr lang="en-US" dirty="0" smtClean="0"/>
              <a:t>together</a:t>
            </a:r>
            <a:r>
              <a:rPr lang="hr-HR" dirty="0" smtClean="0"/>
              <a:t>, u</a:t>
            </a:r>
            <a:r>
              <a:rPr lang="en-US" dirty="0" smtClean="0"/>
              <a:t>sing </a:t>
            </a:r>
            <a:r>
              <a:rPr lang="en-US" dirty="0"/>
              <a:t>student evidence of learning as the basis for the inquiry, those involved in the inquiry seek to solve problems or issues of practice that affect student </a:t>
            </a:r>
            <a:r>
              <a:rPr lang="en-US" dirty="0" smtClean="0"/>
              <a:t>achievement</a:t>
            </a:r>
            <a:r>
              <a:rPr lang="hr-HR" dirty="0" smtClean="0"/>
              <a:t>)</a:t>
            </a:r>
            <a:endParaRPr lang="en-GB" dirty="0"/>
          </a:p>
          <a:p>
            <a:endParaRPr lang="en-GB" dirty="0"/>
          </a:p>
        </p:txBody>
      </p:sp>
      <p:sp>
        <p:nvSpPr>
          <p:cNvPr id="4" name="Slide Number Placeholder 3"/>
          <p:cNvSpPr>
            <a:spLocks noGrp="1"/>
          </p:cNvSpPr>
          <p:nvPr>
            <p:ph type="sldNum" sz="quarter" idx="12"/>
          </p:nvPr>
        </p:nvSpPr>
        <p:spPr/>
        <p:txBody>
          <a:bodyPr/>
          <a:lstStyle/>
          <a:p>
            <a:fld id="{396844D8-5611-2E43-A460-0BAABBF7726B}" type="slidenum">
              <a:rPr lang="lt-LT" smtClean="0"/>
              <a:t>10</a:t>
            </a:fld>
            <a:endParaRPr lang="lt-LT"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Tree>
    <p:extLst>
      <p:ext uri="{BB962C8B-B14F-4D97-AF65-F5344CB8AC3E}">
        <p14:creationId xmlns:p14="http://schemas.microsoft.com/office/powerpoint/2010/main" val="180334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16" y="1131316"/>
            <a:ext cx="10515600" cy="1325563"/>
          </a:xfrm>
        </p:spPr>
        <p:txBody>
          <a:bodyPr>
            <a:noAutofit/>
          </a:bodyPr>
          <a:lstStyle/>
          <a:p>
            <a:r>
              <a:rPr lang="en-US" sz="3200" b="1" dirty="0"/>
              <a:t>Professional learning communities tend serve to </a:t>
            </a:r>
            <a:r>
              <a:rPr lang="hr-HR" sz="3200" b="1" dirty="0" err="1" smtClean="0"/>
              <a:t>following</a:t>
            </a:r>
            <a:r>
              <a:rPr lang="en-US" sz="3200" b="1" dirty="0" smtClean="0"/>
              <a:t> </a:t>
            </a:r>
            <a:r>
              <a:rPr lang="en-US" sz="3200" b="1" dirty="0"/>
              <a:t>broad purposes</a:t>
            </a:r>
            <a:endParaRPr lang="en-GB" sz="3200" b="1" dirty="0"/>
          </a:p>
        </p:txBody>
      </p:sp>
      <p:sp>
        <p:nvSpPr>
          <p:cNvPr id="3" name="Content Placeholder 2"/>
          <p:cNvSpPr>
            <a:spLocks noGrp="1"/>
          </p:cNvSpPr>
          <p:nvPr>
            <p:ph idx="1"/>
          </p:nvPr>
        </p:nvSpPr>
        <p:spPr>
          <a:xfrm>
            <a:off x="1415716" y="2242686"/>
            <a:ext cx="9938084" cy="3934277"/>
          </a:xfrm>
        </p:spPr>
        <p:txBody>
          <a:bodyPr>
            <a:normAutofit/>
          </a:bodyPr>
          <a:lstStyle/>
          <a:p>
            <a:pPr marL="0" indent="0">
              <a:buNone/>
            </a:pPr>
            <a:endParaRPr lang="hr-HR" dirty="0" smtClean="0"/>
          </a:p>
          <a:p>
            <a:r>
              <a:rPr lang="en-US" sz="2400" dirty="0" smtClean="0"/>
              <a:t>improving </a:t>
            </a:r>
            <a:r>
              <a:rPr lang="en-US" sz="2400" dirty="0"/>
              <a:t>the skills and knowledge of educators through collaborative study, expertise exchange, and professional dialogue, </a:t>
            </a:r>
            <a:endParaRPr lang="hr-HR" sz="2400" dirty="0" smtClean="0"/>
          </a:p>
          <a:p>
            <a:r>
              <a:rPr lang="en-US" sz="2400" dirty="0" smtClean="0"/>
              <a:t>improving </a:t>
            </a:r>
            <a:r>
              <a:rPr lang="en-US" sz="2400" dirty="0"/>
              <a:t>the educational aspirations, achievement, and attainment of students through stronger leadership and teaching</a:t>
            </a:r>
            <a:r>
              <a:rPr lang="en-US" sz="2400" dirty="0" smtClean="0"/>
              <a:t>.</a:t>
            </a:r>
            <a:endParaRPr lang="hr-HR" sz="2400" dirty="0" smtClean="0"/>
          </a:p>
          <a:p>
            <a:r>
              <a:rPr lang="en-US" sz="2400" dirty="0"/>
              <a:t>develop the concept of “thinking together” which enables them to build a collective knowledge base. This leads to improved individual performance of each member and can have significant impact on understanding, applying and using the topics that were drawn together to address.</a:t>
            </a:r>
            <a:r>
              <a:rPr lang="en-US" dirty="0"/>
              <a:t/>
            </a:r>
            <a:br>
              <a:rPr lang="en-US" dirty="0"/>
            </a:br>
            <a:endParaRPr lang="en-GB"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11</a:t>
            </a:fld>
            <a:endParaRPr lang="en-US"/>
          </a:p>
        </p:txBody>
      </p:sp>
    </p:spTree>
    <p:extLst>
      <p:ext uri="{BB962C8B-B14F-4D97-AF65-F5344CB8AC3E}">
        <p14:creationId xmlns:p14="http://schemas.microsoft.com/office/powerpoint/2010/main" val="342316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090" y="1078030"/>
            <a:ext cx="9460832" cy="981776"/>
          </a:xfrm>
        </p:spPr>
        <p:txBody>
          <a:bodyPr>
            <a:normAutofit/>
          </a:bodyPr>
          <a:lstStyle/>
          <a:p>
            <a:r>
              <a:rPr lang="en-GB" sz="3200" b="1" dirty="0" smtClean="0"/>
              <a:t>Situation recently</a:t>
            </a:r>
            <a:endParaRPr lang="en-GB" sz="3200" b="1" dirty="0"/>
          </a:p>
        </p:txBody>
      </p:sp>
      <p:sp>
        <p:nvSpPr>
          <p:cNvPr id="3" name="Content Placeholder 2"/>
          <p:cNvSpPr>
            <a:spLocks noGrp="1"/>
          </p:cNvSpPr>
          <p:nvPr>
            <p:ph idx="1"/>
          </p:nvPr>
        </p:nvSpPr>
        <p:spPr>
          <a:xfrm>
            <a:off x="1406090" y="2133600"/>
            <a:ext cx="10098522" cy="4305701"/>
          </a:xfrm>
        </p:spPr>
        <p:txBody>
          <a:bodyPr>
            <a:normAutofit fontScale="92500" lnSpcReduction="10000"/>
          </a:bodyPr>
          <a:lstStyle/>
          <a:p>
            <a:r>
              <a:rPr lang="en-US" dirty="0" smtClean="0"/>
              <a:t>most </a:t>
            </a:r>
            <a:r>
              <a:rPr lang="en-US" dirty="0"/>
              <a:t>teachers still have to work in </a:t>
            </a:r>
            <a:r>
              <a:rPr lang="hr-HR" dirty="0" err="1" smtClean="0"/>
              <a:t>educational</a:t>
            </a:r>
            <a:r>
              <a:rPr lang="hr-HR" dirty="0" smtClean="0"/>
              <a:t> </a:t>
            </a:r>
            <a:r>
              <a:rPr lang="hr-HR" dirty="0" err="1" smtClean="0"/>
              <a:t>institutions</a:t>
            </a:r>
            <a:r>
              <a:rPr lang="en-US" dirty="0" smtClean="0"/>
              <a:t> </a:t>
            </a:r>
            <a:r>
              <a:rPr lang="en-US" dirty="0"/>
              <a:t>where policies are outdated and curricula no longer cover the skills required for today's </a:t>
            </a:r>
            <a:r>
              <a:rPr lang="en-US" dirty="0" err="1" smtClean="0"/>
              <a:t>societ</a:t>
            </a:r>
            <a:r>
              <a:rPr lang="hr-HR" dirty="0" smtClean="0"/>
              <a:t>y</a:t>
            </a:r>
            <a:endParaRPr lang="en-US" dirty="0" smtClean="0"/>
          </a:p>
          <a:p>
            <a:r>
              <a:rPr lang="en-US" dirty="0" smtClean="0"/>
              <a:t>Teachers often feel isolated in their own </a:t>
            </a:r>
            <a:r>
              <a:rPr lang="hr-HR" dirty="0" err="1" smtClean="0"/>
              <a:t>institution</a:t>
            </a:r>
            <a:r>
              <a:rPr lang="en-US" dirty="0" smtClean="0"/>
              <a:t>, confined to a </a:t>
            </a:r>
            <a:r>
              <a:rPr lang="en-GB" dirty="0" smtClean="0"/>
              <a:t>single institution </a:t>
            </a:r>
            <a:r>
              <a:rPr lang="en-US" dirty="0" smtClean="0"/>
              <a:t>experience as tight timetables and overloaded curricula do not allow them enough time to explore innovative pedagogies</a:t>
            </a:r>
            <a:endParaRPr lang="hr-HR" dirty="0" smtClean="0"/>
          </a:p>
          <a:p>
            <a:r>
              <a:rPr lang="en-US" dirty="0"/>
              <a:t>increasing computational power and the emergence of the Internet has had a great impact on the way teachers are doing their jobs</a:t>
            </a:r>
            <a:endParaRPr lang="hr-HR" dirty="0"/>
          </a:p>
          <a:p>
            <a:r>
              <a:rPr lang="en-US" dirty="0" smtClean="0"/>
              <a:t>unprecedented </a:t>
            </a:r>
            <a:r>
              <a:rPr lang="en-US" dirty="0"/>
              <a:t>opportunities brought about by networking tools are enabling teachers to network and collaborate with other teachers from anywhere, at any time. </a:t>
            </a:r>
            <a:endParaRPr lang="en-GB"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12</a:t>
            </a:fld>
            <a:endParaRPr lang="en-US"/>
          </a:p>
        </p:txBody>
      </p:sp>
    </p:spTree>
    <p:extLst>
      <p:ext uri="{BB962C8B-B14F-4D97-AF65-F5344CB8AC3E}">
        <p14:creationId xmlns:p14="http://schemas.microsoft.com/office/powerpoint/2010/main" val="248307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1054313"/>
            <a:ext cx="10515600" cy="1325563"/>
          </a:xfrm>
        </p:spPr>
        <p:txBody>
          <a:bodyPr>
            <a:normAutofit/>
          </a:bodyPr>
          <a:lstStyle/>
          <a:p>
            <a:r>
              <a:rPr lang="en-US" sz="3600" b="1" dirty="0"/>
              <a:t>Professional collaboration as a key support for teachers working in challenging </a:t>
            </a:r>
            <a:r>
              <a:rPr lang="en-US" sz="3600" b="1" dirty="0" smtClean="0"/>
              <a:t>environments</a:t>
            </a:r>
            <a:endParaRPr lang="en-GB" b="1" dirty="0"/>
          </a:p>
        </p:txBody>
      </p:sp>
      <p:sp>
        <p:nvSpPr>
          <p:cNvPr id="3" name="Content Placeholder 2"/>
          <p:cNvSpPr>
            <a:spLocks noGrp="1"/>
          </p:cNvSpPr>
          <p:nvPr>
            <p:ph idx="1"/>
          </p:nvPr>
        </p:nvSpPr>
        <p:spPr>
          <a:xfrm>
            <a:off x="1530417" y="2290813"/>
            <a:ext cx="9974195" cy="4100361"/>
          </a:xfrm>
        </p:spPr>
        <p:txBody>
          <a:bodyPr>
            <a:normAutofit fontScale="92500"/>
          </a:bodyPr>
          <a:lstStyle/>
          <a:p>
            <a:r>
              <a:rPr lang="en-GB" dirty="0" smtClean="0"/>
              <a:t>For teachers, the sudden switch to teaching online has prompted a reboot in terms of teaching methods and course design. When trying something new, the best way to evaluate the outcome before moving forward is to reflect</a:t>
            </a:r>
          </a:p>
          <a:p>
            <a:r>
              <a:rPr lang="en-GB" dirty="0" smtClean="0"/>
              <a:t>Collaboration with colleagues allows teachers to learn from each other’s expertise, share knowledge within their professional community and, ultimately, improve the instruction and support they can give to their students</a:t>
            </a:r>
          </a:p>
          <a:p>
            <a:r>
              <a:rPr lang="en-GB" dirty="0" smtClean="0"/>
              <a:t>Self reflection  as the act of articulation of own thoughts </a:t>
            </a:r>
            <a:r>
              <a:rPr lang="en-GB" dirty="0"/>
              <a:t>(journal, blog</a:t>
            </a:r>
            <a:r>
              <a:rPr lang="en-GB" dirty="0" smtClean="0"/>
              <a:t>)</a:t>
            </a:r>
            <a:endParaRPr lang="hr-HR" dirty="0" smtClean="0"/>
          </a:p>
          <a:p>
            <a:r>
              <a:rPr lang="hr-HR" dirty="0" smtClean="0"/>
              <a:t>T</a:t>
            </a:r>
            <a:r>
              <a:rPr lang="en-GB" dirty="0" err="1" smtClean="0"/>
              <a:t>echnology</a:t>
            </a:r>
            <a:r>
              <a:rPr lang="en-GB" dirty="0" smtClean="0"/>
              <a:t> </a:t>
            </a:r>
            <a:r>
              <a:rPr lang="en-GB" dirty="0"/>
              <a:t>plays a major role in modern teacher collaboration</a:t>
            </a:r>
          </a:p>
          <a:p>
            <a:endParaRPr lang="en-GB"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13</a:t>
            </a:fld>
            <a:endParaRPr lang="en-US"/>
          </a:p>
        </p:txBody>
      </p:sp>
    </p:spTree>
    <p:extLst>
      <p:ext uri="{BB962C8B-B14F-4D97-AF65-F5344CB8AC3E}">
        <p14:creationId xmlns:p14="http://schemas.microsoft.com/office/powerpoint/2010/main" val="3247422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GB" dirty="0"/>
          </a:p>
        </p:txBody>
      </p:sp>
      <p:sp>
        <p:nvSpPr>
          <p:cNvPr id="3" name="Content Placeholder 2"/>
          <p:cNvSpPr>
            <a:spLocks noGrp="1"/>
          </p:cNvSpPr>
          <p:nvPr>
            <p:ph idx="1"/>
          </p:nvPr>
        </p:nvSpPr>
        <p:spPr/>
        <p:txBody>
          <a:bodyPr/>
          <a:lstStyle/>
          <a:p>
            <a:r>
              <a:rPr lang="en-GB" dirty="0" smtClean="0"/>
              <a:t>What a community of practice should have to satisfy educators needs?</a:t>
            </a:r>
          </a:p>
          <a:p>
            <a:endParaRPr lang="en-GB" dirty="0"/>
          </a:p>
        </p:txBody>
      </p:sp>
      <p:sp>
        <p:nvSpPr>
          <p:cNvPr id="4" name="Footer Placeholder 3"/>
          <p:cNvSpPr>
            <a:spLocks noGrp="1"/>
          </p:cNvSpPr>
          <p:nvPr>
            <p:ph type="ftr" sz="quarter" idx="11"/>
          </p:nvPr>
        </p:nvSpPr>
        <p:spPr/>
        <p:txBody>
          <a:bodyPr/>
          <a:lstStyle/>
          <a:p>
            <a:r>
              <a:rPr lang="en-US" smtClean="0"/>
              <a:t>OEB, Berlin, December 2nd, 2021</a:t>
            </a:r>
            <a:endParaRPr lang="en-US"/>
          </a:p>
        </p:txBody>
      </p:sp>
      <p:sp>
        <p:nvSpPr>
          <p:cNvPr id="5" name="Slide Number Placeholder 4"/>
          <p:cNvSpPr>
            <a:spLocks noGrp="1"/>
          </p:cNvSpPr>
          <p:nvPr>
            <p:ph type="sldNum" sz="quarter" idx="12"/>
          </p:nvPr>
        </p:nvSpPr>
        <p:spPr/>
        <p:txBody>
          <a:bodyPr/>
          <a:lstStyle/>
          <a:p>
            <a:fld id="{6E2F9835-1FF2-45E4-B523-A97FD2248A2A}" type="slidenum">
              <a:rPr lang="en-US" smtClean="0"/>
              <a:t>14</a:t>
            </a:fld>
            <a:endParaRPr lang="en-US"/>
          </a:p>
        </p:txBody>
      </p:sp>
    </p:spTree>
    <p:extLst>
      <p:ext uri="{BB962C8B-B14F-4D97-AF65-F5344CB8AC3E}">
        <p14:creationId xmlns:p14="http://schemas.microsoft.com/office/powerpoint/2010/main" val="64672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86" y="804057"/>
            <a:ext cx="10515600" cy="1325563"/>
          </a:xfrm>
        </p:spPr>
        <p:txBody>
          <a:bodyPr>
            <a:normAutofit/>
          </a:bodyPr>
          <a:lstStyle/>
          <a:p>
            <a:r>
              <a:rPr lang="en-GB" sz="3200" b="1" dirty="0" smtClean="0"/>
              <a:t>How can teachers bene</a:t>
            </a:r>
            <a:r>
              <a:rPr lang="hr-HR" sz="3200" b="1" dirty="0" smtClean="0"/>
              <a:t>f</a:t>
            </a:r>
            <a:r>
              <a:rPr lang="en-GB" sz="3200" b="1" dirty="0" err="1" smtClean="0"/>
              <a:t>i</a:t>
            </a:r>
            <a:r>
              <a:rPr lang="hr-HR" sz="3200" b="1" dirty="0" smtClean="0"/>
              <a:t>t</a:t>
            </a:r>
            <a:r>
              <a:rPr lang="en-GB" sz="3200" b="1" dirty="0" smtClean="0"/>
              <a:t> from participation in PLN</a:t>
            </a:r>
            <a:endParaRPr lang="en-GB" sz="3200" b="1" dirty="0"/>
          </a:p>
        </p:txBody>
      </p:sp>
      <p:sp>
        <p:nvSpPr>
          <p:cNvPr id="3" name="Content Placeholder 2"/>
          <p:cNvSpPr>
            <a:spLocks noGrp="1"/>
          </p:cNvSpPr>
          <p:nvPr>
            <p:ph idx="1"/>
          </p:nvPr>
        </p:nvSpPr>
        <p:spPr>
          <a:xfrm>
            <a:off x="838200" y="2129620"/>
            <a:ext cx="10515600" cy="4226730"/>
          </a:xfrm>
        </p:spPr>
        <p:txBody>
          <a:bodyPr>
            <a:normAutofit fontScale="85000" lnSpcReduction="20000"/>
          </a:bodyPr>
          <a:lstStyle/>
          <a:p>
            <a:r>
              <a:rPr lang="en-US" dirty="0" smtClean="0"/>
              <a:t>using </a:t>
            </a:r>
            <a:r>
              <a:rPr lang="en-US" dirty="0"/>
              <a:t>and interacting with new ICT applications </a:t>
            </a:r>
            <a:r>
              <a:rPr lang="hr-HR" dirty="0" smtClean="0"/>
              <a:t> (</a:t>
            </a:r>
            <a:r>
              <a:rPr lang="en-GB" dirty="0" smtClean="0"/>
              <a:t>improving ICT skills)</a:t>
            </a:r>
          </a:p>
          <a:p>
            <a:r>
              <a:rPr lang="en-US" dirty="0" smtClean="0"/>
              <a:t>to </a:t>
            </a:r>
            <a:r>
              <a:rPr lang="en-US" dirty="0"/>
              <a:t>gain cultural competence through the provision of online tools </a:t>
            </a:r>
            <a:endParaRPr lang="hr-HR" dirty="0" smtClean="0"/>
          </a:p>
          <a:p>
            <a:r>
              <a:rPr lang="en-US" dirty="0"/>
              <a:t>to meet virtually and create projects with teachers from different countries and collaborate via the Internet </a:t>
            </a:r>
            <a:endParaRPr lang="hr-HR" dirty="0" smtClean="0"/>
          </a:p>
          <a:p>
            <a:r>
              <a:rPr lang="en-US" dirty="0"/>
              <a:t>to further develop a wide array of interpersonal skills, such as communication, cooperation and better time management </a:t>
            </a:r>
            <a:endParaRPr lang="hr-HR" dirty="0" smtClean="0"/>
          </a:p>
          <a:p>
            <a:r>
              <a:rPr lang="en-US" dirty="0"/>
              <a:t>the opportunity to collaborate in another language </a:t>
            </a:r>
            <a:endParaRPr lang="hr-HR" dirty="0" smtClean="0"/>
          </a:p>
          <a:p>
            <a:r>
              <a:rPr lang="en-US" dirty="0"/>
              <a:t>to ameliorate their leadership skills, through managing people, taking initiative and learning to support and instruct team work. </a:t>
            </a:r>
            <a:endParaRPr lang="hr-HR" dirty="0" smtClean="0"/>
          </a:p>
          <a:p>
            <a:r>
              <a:rPr lang="en-US" dirty="0"/>
              <a:t>opportunities to be creative, to develop their own ideas and learn how to learn through collaboration </a:t>
            </a:r>
            <a:endParaRPr lang="hr-HR" dirty="0" smtClean="0"/>
          </a:p>
          <a:p>
            <a:r>
              <a:rPr lang="en-GB" dirty="0"/>
              <a:t>t</a:t>
            </a:r>
            <a:r>
              <a:rPr lang="en-GB" dirty="0" smtClean="0"/>
              <a:t>o have fun a</a:t>
            </a:r>
            <a:r>
              <a:rPr lang="hr-HR" dirty="0" smtClean="0"/>
              <a:t>n</a:t>
            </a:r>
            <a:r>
              <a:rPr lang="en-GB" dirty="0" smtClean="0"/>
              <a:t>d feel part of the community</a:t>
            </a:r>
            <a:endParaRPr lang="en-GB" dirty="0"/>
          </a:p>
        </p:txBody>
      </p:sp>
      <p:sp>
        <p:nvSpPr>
          <p:cNvPr id="4" name="Slide Number Placeholder 3"/>
          <p:cNvSpPr>
            <a:spLocks noGrp="1"/>
          </p:cNvSpPr>
          <p:nvPr>
            <p:ph type="sldNum" sz="quarter" idx="12"/>
          </p:nvPr>
        </p:nvSpPr>
        <p:spPr/>
        <p:txBody>
          <a:bodyPr/>
          <a:lstStyle/>
          <a:p>
            <a:fld id="{396844D8-5611-2E43-A460-0BAABBF7726B}" type="slidenum">
              <a:rPr lang="lt-LT" smtClean="0"/>
              <a:t>15</a:t>
            </a:fld>
            <a:endParaRPr lang="lt-LT"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Tree>
    <p:extLst>
      <p:ext uri="{BB962C8B-B14F-4D97-AF65-F5344CB8AC3E}">
        <p14:creationId xmlns:p14="http://schemas.microsoft.com/office/powerpoint/2010/main" val="3332853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286" y="1027908"/>
            <a:ext cx="8389348" cy="936625"/>
          </a:xfrm>
        </p:spPr>
        <p:txBody>
          <a:bodyPr>
            <a:noAutofit/>
          </a:bodyPr>
          <a:lstStyle/>
          <a:p>
            <a:r>
              <a:rPr lang="en-GB" sz="3200" dirty="0"/>
              <a:t>How can EDEN help educators and education institutions in crisis…</a:t>
            </a:r>
          </a:p>
        </p:txBody>
      </p:sp>
      <p:sp>
        <p:nvSpPr>
          <p:cNvPr id="3" name="Content Placeholder 2"/>
          <p:cNvSpPr>
            <a:spLocks noGrp="1"/>
          </p:cNvSpPr>
          <p:nvPr>
            <p:ph idx="1"/>
          </p:nvPr>
        </p:nvSpPr>
        <p:spPr>
          <a:xfrm>
            <a:off x="1189111" y="2606287"/>
            <a:ext cx="8723313" cy="3849292"/>
          </a:xfrm>
        </p:spPr>
        <p:txBody>
          <a:bodyPr/>
          <a:lstStyle/>
          <a:p>
            <a:r>
              <a:rPr lang="en-GB" dirty="0" smtClean="0">
                <a:cs typeface="Calibri" panose="020F0502020204030204" pitchFamily="34" charset="0"/>
              </a:rPr>
              <a:t>By talking and tackling the most present and important topics related to the digital learning and teaching</a:t>
            </a:r>
          </a:p>
          <a:p>
            <a:r>
              <a:rPr lang="en-GB" dirty="0" smtClean="0">
                <a:cs typeface="Calibri" panose="020F0502020204030204" pitchFamily="34" charset="0"/>
              </a:rPr>
              <a:t>Bringing EDEN community and all interested to discuss, to exchange ideas and knowhow</a:t>
            </a:r>
          </a:p>
          <a:p>
            <a:r>
              <a:rPr lang="en-GB" dirty="0" smtClean="0">
                <a:cs typeface="Calibri" panose="020F0502020204030204" pitchFamily="34" charset="0"/>
              </a:rPr>
              <a:t>Providing ground for collaboration and joining of efforts to foster the digital education and digital culture for better life and wellbeing in todays and tomorrow world</a:t>
            </a:r>
            <a:endParaRPr lang="hr-HR" dirty="0" smtClean="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4" y="4393843"/>
            <a:ext cx="1711077" cy="1711077"/>
          </a:xfrm>
          <a:prstGeom prst="rect">
            <a:avLst/>
          </a:prstGeom>
        </p:spPr>
      </p:pic>
      <p:sp>
        <p:nvSpPr>
          <p:cNvPr id="6" name="Rectangle 5"/>
          <p:cNvSpPr/>
          <p:nvPr/>
        </p:nvSpPr>
        <p:spPr>
          <a:xfrm>
            <a:off x="9202690" y="6224747"/>
            <a:ext cx="3177951" cy="461665"/>
          </a:xfrm>
          <a:prstGeom prst="rect">
            <a:avLst/>
          </a:prstGeom>
        </p:spPr>
        <p:txBody>
          <a:bodyPr wrap="square">
            <a:spAutoFit/>
          </a:bodyPr>
          <a:lstStyle/>
          <a:p>
            <a:r>
              <a:rPr lang="en-GB" sz="1200" dirty="0"/>
              <a:t>https://www.cavill.com.au/product/f2f-to-online-consultancy/</a:t>
            </a:r>
          </a:p>
        </p:txBody>
      </p:sp>
      <p:sp>
        <p:nvSpPr>
          <p:cNvPr id="7" name="Footer Placeholder 6"/>
          <p:cNvSpPr>
            <a:spLocks noGrp="1"/>
          </p:cNvSpPr>
          <p:nvPr>
            <p:ph type="ftr" sz="quarter" idx="11"/>
          </p:nvPr>
        </p:nvSpPr>
        <p:spPr/>
        <p:txBody>
          <a:bodyPr/>
          <a:lstStyle/>
          <a:p>
            <a:pPr>
              <a:defRPr/>
            </a:pPr>
            <a:r>
              <a:rPr lang="en-US" smtClean="0"/>
              <a:t>OEB, Berlin, December 2nd, 2021</a:t>
            </a:r>
            <a:endParaRPr lang="en-GB"/>
          </a:p>
        </p:txBody>
      </p:sp>
      <p:sp>
        <p:nvSpPr>
          <p:cNvPr id="4" name="Slide Number Placeholder 3"/>
          <p:cNvSpPr>
            <a:spLocks noGrp="1"/>
          </p:cNvSpPr>
          <p:nvPr>
            <p:ph type="sldNum" sz="quarter" idx="12"/>
          </p:nvPr>
        </p:nvSpPr>
        <p:spPr/>
        <p:txBody>
          <a:bodyPr/>
          <a:lstStyle/>
          <a:p>
            <a:fld id="{6E2F9835-1FF2-45E4-B523-A97FD2248A2A}" type="slidenum">
              <a:rPr lang="en-US" smtClean="0"/>
              <a:t>16</a:t>
            </a:fld>
            <a:endParaRPr lang="en-US"/>
          </a:p>
        </p:txBody>
      </p:sp>
    </p:spTree>
    <p:extLst>
      <p:ext uri="{BB962C8B-B14F-4D97-AF65-F5344CB8AC3E}">
        <p14:creationId xmlns:p14="http://schemas.microsoft.com/office/powerpoint/2010/main" val="3178603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en-online.org/wp-content/uploads/2021/04/eden30_slider_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710"/>
            <a:ext cx="8375977" cy="272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7988" y="3805004"/>
            <a:ext cx="4628955" cy="2677656"/>
          </a:xfrm>
          <a:prstGeom prst="rect">
            <a:avLst/>
          </a:prstGeom>
        </p:spPr>
        <p:txBody>
          <a:bodyPr wrap="square">
            <a:spAutoFit/>
          </a:bodyPr>
          <a:lstStyle/>
          <a:p>
            <a:r>
              <a:rPr lang="en-GB" sz="2400" b="1" dirty="0" smtClean="0">
                <a:solidFill>
                  <a:srgbClr val="0070C0"/>
                </a:solidFill>
                <a:latin typeface="Calibri" panose="020F0502020204030204" pitchFamily="34" charset="0"/>
                <a:cs typeface="Calibri" panose="020F0502020204030204" pitchFamily="34" charset="0"/>
              </a:rPr>
              <a:t>EDEN</a:t>
            </a:r>
          </a:p>
          <a:p>
            <a:pPr marL="285750" indent="-285750">
              <a:buFont typeface="Arial" panose="020B0604020202020204" pitchFamily="34" charset="0"/>
              <a:buChar char="•"/>
            </a:pPr>
            <a:r>
              <a:rPr lang="hr-HR" dirty="0" err="1" smtClean="0">
                <a:latin typeface="Calibri" panose="020F0502020204030204" pitchFamily="34" charset="0"/>
                <a:cs typeface="Calibri" panose="020F0502020204030204" pitchFamily="34" charset="0"/>
              </a:rPr>
              <a:t>exist</a:t>
            </a:r>
            <a:r>
              <a:rPr lang="hr-HR"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 share knowledge and improve understanding amongst professionals in distance and e-learning and to promote policy and practice across the whole of Europe and beyond.</a:t>
            </a:r>
            <a:endParaRPr lang="hr-H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smart network for the professional community and a professional community for smart </a:t>
            </a:r>
            <a:r>
              <a:rPr lang="en-US" dirty="0" smtClean="0">
                <a:latin typeface="Calibri" panose="020F0502020204030204" pitchFamily="34" charset="0"/>
                <a:cs typeface="Calibri" panose="020F0502020204030204" pitchFamily="34" charset="0"/>
              </a:rPr>
              <a:t>learning</a:t>
            </a:r>
            <a:endParaRPr lang="hr-HR" b="1" dirty="0">
              <a:latin typeface="Calibri" panose="020F0502020204030204" pitchFamily="34" charset="0"/>
              <a:cs typeface="Calibri" panose="020F0502020204030204" pitchFamily="34" charset="0"/>
            </a:endParaRPr>
          </a:p>
        </p:txBody>
      </p:sp>
      <p:pic>
        <p:nvPicPr>
          <p:cNvPr id="1028" name="Picture 4" descr="https://30.eden-online.org/wp-content/uploads/2021/03/photo2019039.jpg"/>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15789" b="13400"/>
          <a:stretch/>
        </p:blipFill>
        <p:spPr bwMode="auto">
          <a:xfrm>
            <a:off x="0" y="5569458"/>
            <a:ext cx="1860062" cy="12768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0.eden-online.org/wp-content/uploads/2021/03/photo2011014-1.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60062" y="5529848"/>
            <a:ext cx="1992229" cy="132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hqprint">
            <a:extLst>
              <a:ext uri="{28A0092B-C50C-407E-A947-70E740481C1C}">
                <a14:useLocalDpi xmlns:a14="http://schemas.microsoft.com/office/drawing/2010/main" val="0"/>
              </a:ext>
            </a:extLst>
          </a:blip>
          <a:srcRect l="4156" r="13431"/>
          <a:stretch/>
        </p:blipFill>
        <p:spPr>
          <a:xfrm>
            <a:off x="0" y="4164199"/>
            <a:ext cx="1860062" cy="1405259"/>
          </a:xfrm>
          <a:prstGeom prst="rect">
            <a:avLst/>
          </a:prstGeom>
        </p:spPr>
      </p:pic>
      <p:sp>
        <p:nvSpPr>
          <p:cNvPr id="10" name="TextBox 9"/>
          <p:cNvSpPr txBox="1"/>
          <p:nvPr/>
        </p:nvSpPr>
        <p:spPr>
          <a:xfrm>
            <a:off x="8585066" y="2864356"/>
            <a:ext cx="3763242" cy="3060325"/>
          </a:xfrm>
          <a:prstGeom prst="rect">
            <a:avLst/>
          </a:prstGeom>
          <a:noFill/>
        </p:spPr>
        <p:txBody>
          <a:bodyPr wrap="square" rtlCol="0">
            <a:spAutoFit/>
          </a:bodyPr>
          <a:lstStyle/>
          <a:p>
            <a:pPr marL="0" lvl="3" defTabSz="914400">
              <a:lnSpc>
                <a:spcPct val="90000"/>
              </a:lnSpc>
              <a:spcBef>
                <a:spcPts val="1000"/>
              </a:spcBef>
            </a:pPr>
            <a:r>
              <a:rPr lang="en-GB" sz="2400" b="1" dirty="0" smtClean="0">
                <a:solidFill>
                  <a:srgbClr val="0070C0"/>
                </a:solidFill>
                <a:latin typeface="Calibri" panose="020F0502020204030204" pitchFamily="34" charset="0"/>
                <a:cs typeface="Calibri" panose="020F0502020204030204" pitchFamily="34" charset="0"/>
              </a:rPr>
              <a:t>EDEN in numbers</a:t>
            </a:r>
          </a:p>
          <a:p>
            <a:pPr marL="457200" lvl="3" indent="-457200" defTabSz="914400">
              <a:lnSpc>
                <a:spcPct val="90000"/>
              </a:lnSpc>
              <a:spcBef>
                <a:spcPts val="1000"/>
              </a:spcBef>
              <a:buFont typeface="Wingdings" pitchFamily="2" charset="2"/>
              <a:buChar char="Ø"/>
            </a:pPr>
            <a:r>
              <a:rPr lang="en-GB" dirty="0" smtClean="0">
                <a:latin typeface="Calibri" panose="020F0502020204030204" pitchFamily="34" charset="0"/>
                <a:cs typeface="Calibri" panose="020F0502020204030204" pitchFamily="34" charset="0"/>
              </a:rPr>
              <a:t>Institutional members 188 </a:t>
            </a:r>
          </a:p>
          <a:p>
            <a:pPr marL="457200" lvl="3" indent="-457200" defTabSz="914400">
              <a:lnSpc>
                <a:spcPct val="90000"/>
              </a:lnSpc>
              <a:spcBef>
                <a:spcPts val="1000"/>
              </a:spcBef>
              <a:buFont typeface="Wingdings" pitchFamily="2" charset="2"/>
              <a:buChar char="Ø"/>
            </a:pPr>
            <a:r>
              <a:rPr lang="en-GB" dirty="0" smtClean="0">
                <a:latin typeface="Calibri" panose="020F0502020204030204" pitchFamily="34" charset="0"/>
                <a:cs typeface="Calibri" panose="020F0502020204030204" pitchFamily="34" charset="0"/>
              </a:rPr>
              <a:t>Individual members 286</a:t>
            </a:r>
          </a:p>
          <a:p>
            <a:pPr marL="457200" lvl="3" indent="-457200" defTabSz="914400">
              <a:lnSpc>
                <a:spcPct val="90000"/>
              </a:lnSpc>
              <a:spcBef>
                <a:spcPts val="1000"/>
              </a:spcBef>
              <a:buFont typeface="Wingdings" pitchFamily="2" charset="2"/>
              <a:buChar char="Ø"/>
            </a:pPr>
            <a:r>
              <a:rPr lang="en-GB" dirty="0" smtClean="0">
                <a:latin typeface="Calibri" panose="020F0502020204030204" pitchFamily="34" charset="0"/>
                <a:cs typeface="Calibri" panose="020F0502020204030204" pitchFamily="34" charset="0"/>
              </a:rPr>
              <a:t>Individuals in the Network of Academics and Professionals: 1053</a:t>
            </a:r>
          </a:p>
          <a:p>
            <a:pPr marL="457200" lvl="3" indent="-457200" defTabSz="914400">
              <a:lnSpc>
                <a:spcPct val="90000"/>
              </a:lnSpc>
              <a:spcBef>
                <a:spcPts val="1000"/>
              </a:spcBef>
              <a:buFont typeface="Wingdings" pitchFamily="2" charset="2"/>
              <a:buChar char="Ø"/>
            </a:pPr>
            <a:r>
              <a:rPr lang="en-GB" dirty="0" smtClean="0">
                <a:latin typeface="Calibri" panose="020F0502020204030204" pitchFamily="34" charset="0"/>
                <a:cs typeface="Calibri" panose="020F0502020204030204" pitchFamily="34" charset="0"/>
              </a:rPr>
              <a:t>55 countries</a:t>
            </a:r>
          </a:p>
          <a:p>
            <a:pPr marL="457200" lvl="3" indent="-457200" defTabSz="914400">
              <a:lnSpc>
                <a:spcPct val="90000"/>
              </a:lnSpc>
              <a:spcBef>
                <a:spcPts val="1000"/>
              </a:spcBef>
              <a:buFont typeface="Wingdings" pitchFamily="2" charset="2"/>
              <a:buChar char="Ø"/>
            </a:pPr>
            <a:r>
              <a:rPr lang="en-US" dirty="0" smtClean="0">
                <a:latin typeface="Calibri" panose="020F0502020204030204" pitchFamily="34" charset="0"/>
                <a:cs typeface="Calibri" panose="020F0502020204030204" pitchFamily="34" charset="0"/>
              </a:rPr>
              <a:t>Over </a:t>
            </a:r>
            <a:r>
              <a:rPr lang="en-US" dirty="0">
                <a:latin typeface="Calibri" panose="020F0502020204030204" pitchFamily="34" charset="0"/>
                <a:cs typeface="Calibri" panose="020F0502020204030204" pitchFamily="34" charset="0"/>
              </a:rPr>
              <a:t>430 institutions from Europe and other continents</a:t>
            </a:r>
            <a:endParaRPr lang="hu-HU"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6"/>
          <a:stretch>
            <a:fillRect/>
          </a:stretch>
        </p:blipFill>
        <p:spPr>
          <a:xfrm>
            <a:off x="7865928" y="144891"/>
            <a:ext cx="4311978" cy="859709"/>
          </a:xfrm>
          <a:prstGeom prst="rect">
            <a:avLst/>
          </a:prstGeom>
        </p:spPr>
      </p:pic>
      <p:pic>
        <p:nvPicPr>
          <p:cNvPr id="5131" name="Picture 11" descr="https://www.eden-online.org/2020_lisbon/wp-content/uploads/2020/07/rw11-website-logo-v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5928" y="1165710"/>
            <a:ext cx="1438275" cy="619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9486820" y="1272426"/>
            <a:ext cx="866219" cy="808853"/>
          </a:xfrm>
          <a:prstGeom prst="rect">
            <a:avLst/>
          </a:prstGeom>
        </p:spPr>
      </p:pic>
      <p:sp>
        <p:nvSpPr>
          <p:cNvPr id="7" name="Rectangle 6"/>
          <p:cNvSpPr/>
          <p:nvPr/>
        </p:nvSpPr>
        <p:spPr>
          <a:xfrm>
            <a:off x="5210746" y="2542137"/>
            <a:ext cx="3509108" cy="369332"/>
          </a:xfrm>
          <a:prstGeom prst="rect">
            <a:avLst/>
          </a:prstGeom>
        </p:spPr>
        <p:txBody>
          <a:bodyPr wrap="square">
            <a:spAutoFit/>
          </a:bodyPr>
          <a:lstStyle/>
          <a:p>
            <a:r>
              <a:rPr lang="en-GB" b="1" dirty="0" smtClean="0">
                <a:solidFill>
                  <a:srgbClr val="0070C0"/>
                </a:solidFill>
              </a:rPr>
              <a:t>http://www.eden-online.org</a:t>
            </a:r>
            <a:endParaRPr lang="en-GB" b="1" dirty="0">
              <a:solidFill>
                <a:srgbClr val="0070C0"/>
              </a:solidFill>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5046" y="1272426"/>
            <a:ext cx="1583770" cy="639164"/>
          </a:xfrm>
          <a:prstGeom prst="rect">
            <a:avLst/>
          </a:prstGeom>
        </p:spPr>
      </p:pic>
      <p:pic>
        <p:nvPicPr>
          <p:cNvPr id="14" name="Picture 13" descr="https://eden-europe.eu/wp-content/uploads/2021/07/edenlogo_web_small-01.png"/>
          <p:cNvPicPr/>
          <p:nvPr/>
        </p:nvPicPr>
        <p:blipFill>
          <a:blip r:embed="rId10">
            <a:extLst>
              <a:ext uri="{28A0092B-C50C-407E-A947-70E740481C1C}">
                <a14:useLocalDpi xmlns:a14="http://schemas.microsoft.com/office/drawing/2010/main" val="0"/>
              </a:ext>
            </a:extLst>
          </a:blip>
          <a:srcRect/>
          <a:stretch>
            <a:fillRect/>
          </a:stretch>
        </p:blipFill>
        <p:spPr bwMode="auto">
          <a:xfrm>
            <a:off x="8972470" y="5848747"/>
            <a:ext cx="1028700" cy="1028700"/>
          </a:xfrm>
          <a:prstGeom prst="rect">
            <a:avLst/>
          </a:prstGeom>
          <a:noFill/>
          <a:ln>
            <a:noFill/>
          </a:ln>
        </p:spPr>
      </p:pic>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9" name="Slide Number Placeholder 8"/>
          <p:cNvSpPr>
            <a:spLocks noGrp="1"/>
          </p:cNvSpPr>
          <p:nvPr>
            <p:ph type="sldNum" sz="quarter" idx="12"/>
          </p:nvPr>
        </p:nvSpPr>
        <p:spPr/>
        <p:txBody>
          <a:bodyPr/>
          <a:lstStyle/>
          <a:p>
            <a:fld id="{6E2F9835-1FF2-45E4-B523-A97FD2248A2A}" type="slidenum">
              <a:rPr lang="en-US" smtClean="0"/>
              <a:t>17</a:t>
            </a:fld>
            <a:endParaRPr lang="en-US"/>
          </a:p>
        </p:txBody>
      </p:sp>
    </p:spTree>
    <p:extLst>
      <p:ext uri="{BB962C8B-B14F-4D97-AF65-F5344CB8AC3E}">
        <p14:creationId xmlns:p14="http://schemas.microsoft.com/office/powerpoint/2010/main" val="121891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64" y="948436"/>
            <a:ext cx="10515600" cy="1325563"/>
          </a:xfrm>
        </p:spPr>
        <p:txBody>
          <a:bodyPr>
            <a:normAutofit/>
          </a:bodyPr>
          <a:lstStyle/>
          <a:p>
            <a:r>
              <a:rPr lang="en-GB" sz="3200" b="1" dirty="0" smtClean="0"/>
              <a:t>EDEN initiative </a:t>
            </a:r>
            <a:r>
              <a:rPr lang="hr-HR" sz="3200" b="1" dirty="0" smtClean="0"/>
              <a:t>- </a:t>
            </a:r>
            <a:r>
              <a:rPr lang="hr-HR" sz="3200" b="1" dirty="0" err="1" smtClean="0"/>
              <a:t>webinars</a:t>
            </a:r>
            <a:r>
              <a:rPr lang="hr-HR" sz="3200" b="1" dirty="0" smtClean="0"/>
              <a:t> </a:t>
            </a:r>
            <a:r>
              <a:rPr lang="hr-HR" sz="3200" b="1" dirty="0"/>
              <a:t>#</a:t>
            </a:r>
            <a:r>
              <a:rPr lang="hr-HR" sz="3200" b="1" dirty="0" err="1"/>
              <a:t>onlinetogether</a:t>
            </a:r>
            <a:endParaRPr lang="en-GB" sz="3200" b="1" dirty="0"/>
          </a:p>
        </p:txBody>
      </p:sp>
      <p:sp>
        <p:nvSpPr>
          <p:cNvPr id="3" name="Content Placeholder 2"/>
          <p:cNvSpPr>
            <a:spLocks noGrp="1"/>
          </p:cNvSpPr>
          <p:nvPr>
            <p:ph idx="1"/>
          </p:nvPr>
        </p:nvSpPr>
        <p:spPr>
          <a:xfrm>
            <a:off x="1482291" y="2165683"/>
            <a:ext cx="10022321" cy="4215865"/>
          </a:xfrm>
        </p:spPr>
        <p:txBody>
          <a:bodyPr>
            <a:normAutofit fontScale="85000" lnSpcReduction="20000"/>
          </a:bodyPr>
          <a:lstStyle/>
          <a:p>
            <a:pPr>
              <a:buFont typeface="Wingdings" panose="05000000000000000000" pitchFamily="2" charset="2"/>
              <a:buChar char="Ø"/>
            </a:pPr>
            <a:r>
              <a:rPr lang="en-US" dirty="0" smtClean="0">
                <a:latin typeface="Calibri" panose="020F0502020204030204" pitchFamily="34" charset="0"/>
                <a:ea typeface="Verdana" panose="020B0604030504040204" pitchFamily="34" charset="0"/>
                <a:cs typeface="Calibri" panose="020F0502020204030204" pitchFamily="34" charset="0"/>
              </a:rPr>
              <a:t>Started on March 30, 2020</a:t>
            </a:r>
          </a:p>
          <a:p>
            <a:pPr>
              <a:buFont typeface="Wingdings" panose="05000000000000000000" pitchFamily="2" charset="2"/>
              <a:buChar char="Ø"/>
            </a:pPr>
            <a:r>
              <a:rPr lang="en-US" dirty="0" smtClean="0">
                <a:latin typeface="Calibri" panose="020F0502020204030204" pitchFamily="34" charset="0"/>
                <a:ea typeface="Verdana" panose="020B0604030504040204" pitchFamily="34" charset="0"/>
                <a:cs typeface="Calibri" panose="020F0502020204030204" pitchFamily="34" charset="0"/>
              </a:rPr>
              <a:t>Prompt response of the EDEN to the pandemic and situation in education</a:t>
            </a:r>
          </a:p>
          <a:p>
            <a:pPr>
              <a:buFont typeface="Wingdings" panose="05000000000000000000" pitchFamily="2" charset="2"/>
              <a:buChar char="Ø"/>
            </a:pPr>
            <a:r>
              <a:rPr lang="en-US" dirty="0" smtClean="0"/>
              <a:t>to support the education community worldwide and provide practice-oriented advice combining methodology and technology, examples and resources, to those faced with the challenges of taking present educational practice on a higher level.</a:t>
            </a:r>
            <a:endParaRPr lang="en-US" dirty="0" smtClean="0">
              <a:latin typeface="Calibri" panose="020F0502020204030204" pitchFamily="34" charset="0"/>
              <a:ea typeface="Verdana" panose="020B0604030504040204" pitchFamily="34" charset="0"/>
              <a:cs typeface="Calibri" panose="020F0502020204030204" pitchFamily="34" charset="0"/>
            </a:endParaRPr>
          </a:p>
          <a:p>
            <a:pPr>
              <a:buFont typeface="Wingdings" panose="05000000000000000000" pitchFamily="2" charset="2"/>
              <a:buChar char="Ø"/>
            </a:pPr>
            <a:r>
              <a:rPr lang="en-US" dirty="0" smtClean="0">
                <a:latin typeface="Calibri" panose="020F0502020204030204" pitchFamily="34" charset="0"/>
                <a:ea typeface="Verdana" panose="020B0604030504040204" pitchFamily="34" charset="0"/>
                <a:cs typeface="Calibri" panose="020F0502020204030204" pitchFamily="34" charset="0"/>
              </a:rPr>
              <a:t>Practical webinars on how to take face-to-face education online</a:t>
            </a:r>
          </a:p>
          <a:p>
            <a:pPr>
              <a:buFont typeface="Wingdings" panose="05000000000000000000" pitchFamily="2" charset="2"/>
              <a:buChar char="Ø"/>
            </a:pPr>
            <a:r>
              <a:rPr lang="en-US" dirty="0" smtClean="0">
                <a:latin typeface="Calibri" panose="020F0502020204030204" pitchFamily="34" charset="0"/>
                <a:ea typeface="Verdana" panose="020B0604030504040204" pitchFamily="34" charset="0"/>
                <a:cs typeface="Calibri" panose="020F0502020204030204" pitchFamily="34" charset="0"/>
              </a:rPr>
              <a:t>Focus on the day-to-day challenges teachers and educators face</a:t>
            </a:r>
          </a:p>
          <a:p>
            <a:pPr>
              <a:buFont typeface="Wingdings" panose="05000000000000000000" pitchFamily="2" charset="2"/>
              <a:buChar char="Ø"/>
            </a:pPr>
            <a:r>
              <a:rPr lang="en-US" b="1" dirty="0" smtClean="0">
                <a:solidFill>
                  <a:srgbClr val="0137A7"/>
                </a:solidFill>
                <a:latin typeface="Calibri" panose="020F0502020204030204" pitchFamily="34" charset="0"/>
                <a:cs typeface="Calibri" panose="020F0502020204030204" pitchFamily="34" charset="0"/>
              </a:rPr>
              <a:t>Spring Series 2020: Education in Time of Pandemic: 11 webinars</a:t>
            </a:r>
          </a:p>
          <a:p>
            <a:pPr>
              <a:buFont typeface="Wingdings" panose="05000000000000000000" pitchFamily="2" charset="2"/>
              <a:buChar char="Ø"/>
            </a:pPr>
            <a:r>
              <a:rPr lang="en-US"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Autumn Series 2020: Education in Time of New Normal: </a:t>
            </a:r>
            <a:r>
              <a:rPr lang="hr-HR"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6 </a:t>
            </a:r>
            <a:r>
              <a:rPr lang="hr-HR" b="1" dirty="0" err="1">
                <a:solidFill>
                  <a:srgbClr val="0137A7"/>
                </a:solidFill>
                <a:latin typeface="Calibri" panose="020F0502020204030204" pitchFamily="34" charset="0"/>
                <a:ea typeface="Verdana" panose="020B0604030504040204" pitchFamily="34" charset="0"/>
                <a:cs typeface="Calibri" panose="020F0502020204030204" pitchFamily="34" charset="0"/>
              </a:rPr>
              <a:t>webinars</a:t>
            </a:r>
            <a:endParaRPr lang="en-GB" b="1" dirty="0">
              <a:solidFill>
                <a:srgbClr val="0137A7"/>
              </a:solidFill>
              <a:latin typeface="Calibri" panose="020F0502020204030204" pitchFamily="34" charset="0"/>
              <a:ea typeface="Verdana" panose="020B0604030504040204" pitchFamily="34" charset="0"/>
              <a:cs typeface="Calibri" panose="020F0502020204030204" pitchFamily="34" charset="0"/>
            </a:endParaRPr>
          </a:p>
          <a:p>
            <a:pPr>
              <a:buFont typeface="Wingdings" panose="05000000000000000000" pitchFamily="2" charset="2"/>
              <a:buChar char="Ø"/>
            </a:pPr>
            <a:r>
              <a:rPr lang="en-GB"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Spring</a:t>
            </a:r>
            <a:r>
              <a:rPr lang="hr-HR"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 </a:t>
            </a:r>
            <a:r>
              <a:rPr lang="hr-HR" b="1" dirty="0" err="1" smtClean="0">
                <a:solidFill>
                  <a:srgbClr val="0137A7"/>
                </a:solidFill>
                <a:latin typeface="Calibri" panose="020F0502020204030204" pitchFamily="34" charset="0"/>
                <a:ea typeface="Verdana" panose="020B0604030504040204" pitchFamily="34" charset="0"/>
                <a:cs typeface="Calibri" panose="020F0502020204030204" pitchFamily="34" charset="0"/>
              </a:rPr>
              <a:t>and</a:t>
            </a:r>
            <a:r>
              <a:rPr lang="hr-HR"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 </a:t>
            </a:r>
            <a:r>
              <a:rPr lang="hr-HR" b="1" dirty="0" err="1" smtClean="0">
                <a:solidFill>
                  <a:srgbClr val="0137A7"/>
                </a:solidFill>
                <a:latin typeface="Calibri" panose="020F0502020204030204" pitchFamily="34" charset="0"/>
                <a:ea typeface="Verdana" panose="020B0604030504040204" pitchFamily="34" charset="0"/>
                <a:cs typeface="Calibri" panose="020F0502020204030204" pitchFamily="34" charset="0"/>
              </a:rPr>
              <a:t>Autumn</a:t>
            </a:r>
            <a:r>
              <a:rPr lang="en-GB"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 </a:t>
            </a:r>
            <a:r>
              <a:rPr lang="en-GB" b="1" dirty="0">
                <a:solidFill>
                  <a:srgbClr val="0137A7"/>
                </a:solidFill>
                <a:latin typeface="Calibri" panose="020F0502020204030204" pitchFamily="34" charset="0"/>
                <a:ea typeface="Verdana" panose="020B0604030504040204" pitchFamily="34" charset="0"/>
                <a:cs typeface="Calibri" panose="020F0502020204030204" pitchFamily="34" charset="0"/>
              </a:rPr>
              <a:t>Series 2021:  Time for Action in Shaping the HE 4.0</a:t>
            </a:r>
            <a:r>
              <a:rPr lang="hr-HR" b="1" dirty="0">
                <a:solidFill>
                  <a:srgbClr val="0137A7"/>
                </a:solidFill>
                <a:latin typeface="Calibri" panose="020F0502020204030204" pitchFamily="34" charset="0"/>
                <a:ea typeface="Verdana" panose="020B0604030504040204" pitchFamily="34" charset="0"/>
                <a:cs typeface="Calibri" panose="020F0502020204030204" pitchFamily="34" charset="0"/>
              </a:rPr>
              <a:t>: </a:t>
            </a:r>
            <a:r>
              <a:rPr lang="hr-HR" b="1" dirty="0" smtClean="0">
                <a:solidFill>
                  <a:srgbClr val="0137A7"/>
                </a:solidFill>
                <a:latin typeface="Calibri" panose="020F0502020204030204" pitchFamily="34" charset="0"/>
                <a:ea typeface="Verdana" panose="020B0604030504040204" pitchFamily="34" charset="0"/>
                <a:cs typeface="Calibri" panose="020F0502020204030204" pitchFamily="34" charset="0"/>
              </a:rPr>
              <a:t>7 </a:t>
            </a:r>
            <a:r>
              <a:rPr lang="hr-HR" b="1" dirty="0" err="1">
                <a:solidFill>
                  <a:srgbClr val="0137A7"/>
                </a:solidFill>
                <a:latin typeface="Calibri" panose="020F0502020204030204" pitchFamily="34" charset="0"/>
                <a:ea typeface="Verdana" panose="020B0604030504040204" pitchFamily="34" charset="0"/>
                <a:cs typeface="Calibri" panose="020F0502020204030204" pitchFamily="34" charset="0"/>
              </a:rPr>
              <a:t>webinars</a:t>
            </a:r>
            <a:endParaRPr lang="hr-HR" b="1" dirty="0">
              <a:solidFill>
                <a:srgbClr val="0137A7"/>
              </a:solidFill>
              <a:latin typeface="Calibri" panose="020F0502020204030204" pitchFamily="34" charset="0"/>
              <a:ea typeface="Verdana" panose="020B0604030504040204" pitchFamily="34" charset="0"/>
              <a:cs typeface="Calibri" panose="020F0502020204030204" pitchFamily="34" charset="0"/>
            </a:endParaRPr>
          </a:p>
          <a:p>
            <a:endParaRPr lang="en-GB" dirty="0"/>
          </a:p>
        </p:txBody>
      </p:sp>
      <p:sp>
        <p:nvSpPr>
          <p:cNvPr id="4" name="TextBox 3"/>
          <p:cNvSpPr txBox="1"/>
          <p:nvPr/>
        </p:nvSpPr>
        <p:spPr>
          <a:xfrm>
            <a:off x="9833008" y="6089160"/>
            <a:ext cx="2040556" cy="584775"/>
          </a:xfrm>
          <a:prstGeom prst="rect">
            <a:avLst/>
          </a:prstGeom>
          <a:noFill/>
        </p:spPr>
        <p:txBody>
          <a:bodyPr wrap="square" rtlCol="0">
            <a:spAutoFit/>
          </a:bodyPr>
          <a:lstStyle/>
          <a:p>
            <a:r>
              <a:rPr lang="hr-HR" sz="1600" dirty="0" smtClean="0">
                <a:effectLst>
                  <a:outerShdw blurRad="38100" dist="38100" dir="2700000" algn="tl">
                    <a:srgbClr val="000000">
                      <a:alpha val="43137"/>
                    </a:srgbClr>
                  </a:outerShdw>
                </a:effectLst>
              </a:rPr>
              <a:t>98 </a:t>
            </a:r>
            <a:r>
              <a:rPr lang="hr-HR" sz="1600" dirty="0" err="1" smtClean="0">
                <a:effectLst>
                  <a:outerShdw blurRad="38100" dist="38100" dir="2700000" algn="tl">
                    <a:srgbClr val="000000">
                      <a:alpha val="43137"/>
                    </a:srgbClr>
                  </a:outerShdw>
                </a:effectLst>
              </a:rPr>
              <a:t>speakers</a:t>
            </a:r>
            <a:r>
              <a:rPr lang="hr-HR" sz="1600" dirty="0" smtClean="0">
                <a:effectLst>
                  <a:outerShdw blurRad="38100" dist="38100" dir="2700000" algn="tl">
                    <a:srgbClr val="000000">
                      <a:alpha val="43137"/>
                    </a:srgbClr>
                  </a:outerShdw>
                </a:effectLst>
              </a:rPr>
              <a:t> </a:t>
            </a:r>
            <a:r>
              <a:rPr lang="hr-HR" sz="1600" dirty="0" err="1" smtClean="0">
                <a:effectLst>
                  <a:outerShdw blurRad="38100" dist="38100" dir="2700000" algn="tl">
                    <a:srgbClr val="000000">
                      <a:alpha val="43137"/>
                    </a:srgbClr>
                  </a:outerShdw>
                </a:effectLst>
              </a:rPr>
              <a:t>and</a:t>
            </a:r>
            <a:r>
              <a:rPr lang="hr-HR" sz="1600" dirty="0" smtClean="0">
                <a:effectLst>
                  <a:outerShdw blurRad="38100" dist="38100" dir="2700000" algn="tl">
                    <a:srgbClr val="000000">
                      <a:alpha val="43137"/>
                    </a:srgbClr>
                  </a:outerShdw>
                </a:effectLst>
              </a:rPr>
              <a:t> </a:t>
            </a:r>
            <a:r>
              <a:rPr lang="hr-HR" sz="1600" dirty="0" err="1" smtClean="0">
                <a:effectLst>
                  <a:outerShdw blurRad="38100" dist="38100" dir="2700000" algn="tl">
                    <a:srgbClr val="000000">
                      <a:alpha val="43137"/>
                    </a:srgbClr>
                  </a:outerShdw>
                </a:effectLst>
              </a:rPr>
              <a:t>moderators</a:t>
            </a:r>
            <a:endParaRPr lang="en-GB" sz="1600"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18</a:t>
            </a:fld>
            <a:endParaRPr lang="en-US"/>
          </a:p>
        </p:txBody>
      </p:sp>
      <p:pic>
        <p:nvPicPr>
          <p:cNvPr id="7" name="Imagen 4" descr="Computadora encendida sobre un escritorio&#10;&#10;Descripción generada automáticamente">
            <a:extLst>
              <a:ext uri="{FF2B5EF4-FFF2-40B4-BE49-F238E27FC236}">
                <a16:creationId xmlns:a16="http://schemas.microsoft.com/office/drawing/2014/main" id="{8829A503-21BF-7742-BBD1-FB7786EA9B6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33636" y="0"/>
            <a:ext cx="2058364" cy="2512194"/>
          </a:xfrm>
          <a:prstGeom prst="rect">
            <a:avLst/>
          </a:prstGeom>
        </p:spPr>
      </p:pic>
    </p:spTree>
    <p:extLst>
      <p:ext uri="{BB962C8B-B14F-4D97-AF65-F5344CB8AC3E}">
        <p14:creationId xmlns:p14="http://schemas.microsoft.com/office/powerpoint/2010/main" val="412344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8495508" y="-98372"/>
            <a:ext cx="3696492" cy="1884924"/>
          </a:xfrm>
        </p:spPr>
      </p:pic>
      <p:sp>
        <p:nvSpPr>
          <p:cNvPr id="2" name="Title 1"/>
          <p:cNvSpPr>
            <a:spLocks noGrp="1"/>
          </p:cNvSpPr>
          <p:nvPr>
            <p:ph type="title"/>
          </p:nvPr>
        </p:nvSpPr>
        <p:spPr>
          <a:xfrm>
            <a:off x="1396972" y="1050486"/>
            <a:ext cx="10515600" cy="1546576"/>
          </a:xfrm>
        </p:spPr>
        <p:txBody>
          <a:bodyPr>
            <a:noAutofit/>
          </a:bodyPr>
          <a:lstStyle/>
          <a:p>
            <a:r>
              <a:rPr lang="hr-HR" sz="3200" dirty="0" smtClean="0"/>
              <a:t>Series#1</a:t>
            </a:r>
            <a:r>
              <a:rPr lang="en-GB" sz="3200" dirty="0" smtClean="0"/>
              <a:t>: </a:t>
            </a:r>
            <a:r>
              <a:rPr lang="en-GB" sz="3200" dirty="0"/>
              <a:t>Education in time of pandemic</a:t>
            </a:r>
          </a:p>
        </p:txBody>
      </p:sp>
      <p:sp>
        <p:nvSpPr>
          <p:cNvPr id="5" name="TextBox 4"/>
          <p:cNvSpPr txBox="1"/>
          <p:nvPr/>
        </p:nvSpPr>
        <p:spPr>
          <a:xfrm>
            <a:off x="626951" y="2496255"/>
            <a:ext cx="4094998" cy="3785652"/>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Started on March 30</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Practical webinars on how to take face-to-face education online</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Focus on the day-to-day challenges educators face</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11 webinars</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35 speakers and moderators</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Over 3500 participants </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From over 120 countries worldwide</a:t>
            </a:r>
          </a:p>
          <a:p>
            <a:pPr marL="342900" indent="-3429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More than 9100 views of</a:t>
            </a:r>
            <a:br>
              <a:rPr lang="en-GB" sz="2000" dirty="0">
                <a:latin typeface="Calibri" panose="020F0502020204030204" pitchFamily="34" charset="0"/>
                <a:ea typeface="Verdana" panose="020B0604030504040204" pitchFamily="34" charset="0"/>
                <a:cs typeface="Calibri" panose="020F0502020204030204" pitchFamily="34" charset="0"/>
              </a:rPr>
            </a:br>
            <a:r>
              <a:rPr lang="en-GB" sz="2000" dirty="0">
                <a:latin typeface="Calibri" panose="020F0502020204030204" pitchFamily="34" charset="0"/>
                <a:ea typeface="Verdana" panose="020B0604030504040204" pitchFamily="34" charset="0"/>
                <a:cs typeface="Calibri" panose="020F0502020204030204" pitchFamily="34" charset="0"/>
              </a:rPr>
              <a:t>recordings</a:t>
            </a:r>
          </a:p>
        </p:txBody>
      </p:sp>
      <p:pic>
        <p:nvPicPr>
          <p:cNvPr id="6" name="Picture 5"/>
          <p:cNvPicPr>
            <a:picLocks noChangeAspect="1"/>
          </p:cNvPicPr>
          <p:nvPr/>
        </p:nvPicPr>
        <p:blipFill rotWithShape="1">
          <a:blip r:embed="rId4"/>
          <a:srcRect l="31647" t="28629" r="20467" b="24014"/>
          <a:stretch/>
        </p:blipFill>
        <p:spPr>
          <a:xfrm>
            <a:off x="4572000" y="2492896"/>
            <a:ext cx="7620000" cy="4146477"/>
          </a:xfrm>
          <a:prstGeom prst="rect">
            <a:avLst/>
          </a:prstGeom>
        </p:spPr>
      </p:pic>
      <p:sp>
        <p:nvSpPr>
          <p:cNvPr id="9" name="TextBox 8"/>
          <p:cNvSpPr txBox="1"/>
          <p:nvPr/>
        </p:nvSpPr>
        <p:spPr>
          <a:xfrm>
            <a:off x="9383084" y="2165128"/>
            <a:ext cx="34773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webinars #</a:t>
            </a:r>
            <a:r>
              <a:rPr lang="en-GB" dirty="0" err="1">
                <a:latin typeface="Arial" panose="020B0604020202020204" pitchFamily="34" charset="0"/>
                <a:cs typeface="Arial" panose="020B0604020202020204" pitchFamily="34" charset="0"/>
              </a:rPr>
              <a:t>onlinetogether</a:t>
            </a:r>
            <a:endParaRPr lang="en-GB"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7" name="Slide Number Placeholder 6"/>
          <p:cNvSpPr>
            <a:spLocks noGrp="1"/>
          </p:cNvSpPr>
          <p:nvPr>
            <p:ph type="sldNum" sz="quarter" idx="12"/>
          </p:nvPr>
        </p:nvSpPr>
        <p:spPr/>
        <p:txBody>
          <a:bodyPr/>
          <a:lstStyle/>
          <a:p>
            <a:fld id="{6E2F9835-1FF2-45E4-B523-A97FD2248A2A}" type="slidenum">
              <a:rPr lang="en-US" smtClean="0"/>
              <a:t>19</a:t>
            </a:fld>
            <a:endParaRPr lang="en-US"/>
          </a:p>
        </p:txBody>
      </p:sp>
    </p:spTree>
    <p:extLst>
      <p:ext uri="{BB962C8B-B14F-4D97-AF65-F5344CB8AC3E}">
        <p14:creationId xmlns:p14="http://schemas.microsoft.com/office/powerpoint/2010/main" val="152955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20" y="723034"/>
            <a:ext cx="4573905" cy="1280890"/>
          </a:xfrm>
        </p:spPr>
        <p:txBody>
          <a:bodyPr>
            <a:normAutofit/>
          </a:bodyPr>
          <a:lstStyle/>
          <a:p>
            <a:r>
              <a:rPr lang="hr-HR" sz="3200" dirty="0" err="1" smtClean="0"/>
              <a:t>About</a:t>
            </a:r>
            <a:r>
              <a:rPr lang="hr-HR" sz="3200" dirty="0" smtClean="0"/>
              <a:t> me</a:t>
            </a:r>
            <a:endParaRPr lang="en-GB" sz="3200" dirty="0"/>
          </a:p>
        </p:txBody>
      </p:sp>
      <p:sp>
        <p:nvSpPr>
          <p:cNvPr id="4" name="Content Placeholder 3"/>
          <p:cNvSpPr>
            <a:spLocks noGrp="1"/>
          </p:cNvSpPr>
          <p:nvPr>
            <p:ph sz="half" idx="2"/>
          </p:nvPr>
        </p:nvSpPr>
        <p:spPr>
          <a:xfrm>
            <a:off x="1673352" y="1703672"/>
            <a:ext cx="4605073" cy="4989736"/>
          </a:xfrm>
        </p:spPr>
        <p:txBody>
          <a:bodyPr>
            <a:normAutofit fontScale="70000" lnSpcReduction="20000"/>
          </a:bodyPr>
          <a:lstStyle/>
          <a:p>
            <a:r>
              <a:rPr lang="en-GB" dirty="0" smtClean="0"/>
              <a:t>Working for 25 years in H</a:t>
            </a:r>
            <a:r>
              <a:rPr lang="hr-HR" dirty="0" smtClean="0"/>
              <a:t>E on </a:t>
            </a:r>
            <a:r>
              <a:rPr lang="en-GB" dirty="0" smtClean="0"/>
              <a:t>implementation </a:t>
            </a:r>
            <a:r>
              <a:rPr lang="hr-HR" dirty="0" smtClean="0"/>
              <a:t> </a:t>
            </a:r>
            <a:r>
              <a:rPr lang="en-GB" dirty="0" smtClean="0"/>
              <a:t>of digital technologies into educational process and support to institutions, teachers and students in this process</a:t>
            </a:r>
          </a:p>
          <a:p>
            <a:r>
              <a:rPr lang="en-GB" dirty="0" smtClean="0"/>
              <a:t>Manager, trainer, teachers, learner…</a:t>
            </a:r>
          </a:p>
          <a:p>
            <a:r>
              <a:rPr lang="en-GB" dirty="0" smtClean="0"/>
              <a:t>M.Sc. In Digital Education, University of Edinburgh</a:t>
            </a:r>
          </a:p>
          <a:p>
            <a:r>
              <a:rPr lang="en-GB" dirty="0" smtClean="0"/>
              <a:t>PhD. In Information and Communication Technologies, University of Zagreb</a:t>
            </a:r>
            <a:endParaRPr lang="hr-HR" dirty="0" smtClean="0"/>
          </a:p>
          <a:p>
            <a:r>
              <a:rPr lang="en-GB" dirty="0" smtClean="0"/>
              <a:t>Head of the E-learning Centre at the University Computing Centre SRCE</a:t>
            </a:r>
          </a:p>
          <a:p>
            <a:r>
              <a:rPr lang="en-GB" dirty="0" smtClean="0"/>
              <a:t>Assistant Director at the University Computing Centre SRCE</a:t>
            </a:r>
            <a:r>
              <a:rPr lang="hr-HR" dirty="0" smtClean="0"/>
              <a:t> University </a:t>
            </a:r>
            <a:r>
              <a:rPr lang="hr-HR" dirty="0" err="1" smtClean="0"/>
              <a:t>of</a:t>
            </a:r>
            <a:r>
              <a:rPr lang="hr-HR" dirty="0" smtClean="0"/>
              <a:t> Zagreb</a:t>
            </a:r>
            <a:endParaRPr lang="en-GB" dirty="0" smtClean="0"/>
          </a:p>
          <a:p>
            <a:r>
              <a:rPr lang="en-GB" dirty="0" smtClean="0"/>
              <a:t>President of the European Distance and E-learning Network EDEN</a:t>
            </a:r>
          </a:p>
          <a:p>
            <a:r>
              <a:rPr lang="en-GB" dirty="0" smtClean="0"/>
              <a:t>I love my job!</a:t>
            </a:r>
          </a:p>
        </p:txBody>
      </p:sp>
      <p:pic>
        <p:nvPicPr>
          <p:cNvPr id="7" name="Picture 6"/>
          <p:cNvPicPr>
            <a:picLocks noChangeAspect="1"/>
          </p:cNvPicPr>
          <p:nvPr/>
        </p:nvPicPr>
        <p:blipFill>
          <a:blip r:embed="rId2"/>
          <a:stretch>
            <a:fillRect/>
          </a:stretch>
        </p:blipFill>
        <p:spPr>
          <a:xfrm>
            <a:off x="6660682" y="888075"/>
            <a:ext cx="5531318" cy="5969925"/>
          </a:xfrm>
          <a:prstGeom prst="rect">
            <a:avLst/>
          </a:prstGeom>
        </p:spPr>
      </p:pic>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8" name="Slide Number Placeholder 7"/>
          <p:cNvSpPr>
            <a:spLocks noGrp="1"/>
          </p:cNvSpPr>
          <p:nvPr>
            <p:ph type="sldNum" sz="quarter" idx="12"/>
          </p:nvPr>
        </p:nvSpPr>
        <p:spPr/>
        <p:txBody>
          <a:bodyPr/>
          <a:lstStyle/>
          <a:p>
            <a:fld id="{6E2F9835-1FF2-45E4-B523-A97FD2248A2A}" type="slidenum">
              <a:rPr lang="en-US" smtClean="0"/>
              <a:t>2</a:t>
            </a:fld>
            <a:endParaRPr lang="en-US"/>
          </a:p>
        </p:txBody>
      </p:sp>
    </p:spTree>
    <p:extLst>
      <p:ext uri="{BB962C8B-B14F-4D97-AF65-F5344CB8AC3E}">
        <p14:creationId xmlns:p14="http://schemas.microsoft.com/office/powerpoint/2010/main" val="4127872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8729FC30-5026-434B-B2AC-3A1801E3E1A0}"/>
              </a:ext>
            </a:extLst>
          </p:cNvPr>
          <p:cNvGraphicFramePr>
            <a:graphicFrameLocks/>
          </p:cNvGraphicFramePr>
          <p:nvPr>
            <p:extLst>
              <p:ext uri="{D42A27DB-BD31-4B8C-83A1-F6EECF244321}">
                <p14:modId xmlns:p14="http://schemas.microsoft.com/office/powerpoint/2010/main" val="575095201"/>
              </p:ext>
            </p:extLst>
          </p:nvPr>
        </p:nvGraphicFramePr>
        <p:xfrm>
          <a:off x="1844159" y="2243990"/>
          <a:ext cx="6048531" cy="38438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e 3">
            <a:extLst>
              <a:ext uri="{FF2B5EF4-FFF2-40B4-BE49-F238E27FC236}">
                <a16:creationId xmlns:a16="http://schemas.microsoft.com/office/drawing/2014/main" id="{4232D80E-9B0D-904F-A500-9E9BAAAE9815}"/>
              </a:ext>
            </a:extLst>
          </p:cNvPr>
          <p:cNvGraphicFramePr>
            <a:graphicFrameLocks noGrp="1"/>
          </p:cNvGraphicFramePr>
          <p:nvPr>
            <p:extLst>
              <p:ext uri="{D42A27DB-BD31-4B8C-83A1-F6EECF244321}">
                <p14:modId xmlns:p14="http://schemas.microsoft.com/office/powerpoint/2010/main" val="277175711"/>
              </p:ext>
            </p:extLst>
          </p:nvPr>
        </p:nvGraphicFramePr>
        <p:xfrm>
          <a:off x="8110888" y="2088538"/>
          <a:ext cx="2368446" cy="4154805"/>
        </p:xfrm>
        <a:graphic>
          <a:graphicData uri="http://schemas.openxmlformats.org/drawingml/2006/table">
            <a:tbl>
              <a:tblPr>
                <a:tableStyleId>{5C22544A-7EE6-4342-B048-85BDC9FD1C3A}</a:tableStyleId>
              </a:tblPr>
              <a:tblGrid>
                <a:gridCol w="165696">
                  <a:extLst>
                    <a:ext uri="{9D8B030D-6E8A-4147-A177-3AD203B41FA5}">
                      <a16:colId xmlns:a16="http://schemas.microsoft.com/office/drawing/2014/main" val="1292537040"/>
                    </a:ext>
                  </a:extLst>
                </a:gridCol>
                <a:gridCol w="1345211">
                  <a:extLst>
                    <a:ext uri="{9D8B030D-6E8A-4147-A177-3AD203B41FA5}">
                      <a16:colId xmlns:a16="http://schemas.microsoft.com/office/drawing/2014/main" val="782572000"/>
                    </a:ext>
                  </a:extLst>
                </a:gridCol>
                <a:gridCol w="857539">
                  <a:extLst>
                    <a:ext uri="{9D8B030D-6E8A-4147-A177-3AD203B41FA5}">
                      <a16:colId xmlns:a16="http://schemas.microsoft.com/office/drawing/2014/main" val="1148456745"/>
                    </a:ext>
                  </a:extLst>
                </a:gridCol>
              </a:tblGrid>
              <a:tr h="190500">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Country</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dirty="0" err="1">
                          <a:effectLst/>
                        </a:rPr>
                        <a:t>Participants</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4388863"/>
                  </a:ext>
                </a:extLst>
              </a:tr>
              <a:tr h="190500">
                <a:tc>
                  <a:txBody>
                    <a:bodyPr/>
                    <a:lstStyle/>
                    <a:p>
                      <a:pPr algn="r" fontAlgn="b"/>
                      <a:r>
                        <a:rPr lang="de-DE" sz="1100" u="none" strike="noStrike">
                          <a:effectLst/>
                        </a:rPr>
                        <a:t>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Croatia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1356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0917379"/>
                  </a:ext>
                </a:extLst>
              </a:tr>
              <a:tr h="190500">
                <a:tc>
                  <a:txBody>
                    <a:bodyPr/>
                    <a:lstStyle/>
                    <a:p>
                      <a:pPr algn="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Germany</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445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3066092"/>
                  </a:ext>
                </a:extLst>
              </a:tr>
              <a:tr h="190500">
                <a:tc>
                  <a:txBody>
                    <a:bodyPr/>
                    <a:lstStyle/>
                    <a:p>
                      <a:pPr algn="r" fontAlgn="b"/>
                      <a:r>
                        <a:rPr lang="de-DE" sz="1100" u="none" strike="noStrike">
                          <a:effectLst/>
                        </a:rPr>
                        <a:t>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Portugal</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375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6495989"/>
                  </a:ext>
                </a:extLst>
              </a:tr>
              <a:tr h="190500">
                <a:tc>
                  <a:txBody>
                    <a:bodyPr/>
                    <a:lstStyle/>
                    <a:p>
                      <a:pPr algn="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Romania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331</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8503915"/>
                  </a:ext>
                </a:extLst>
              </a:tr>
              <a:tr h="190500">
                <a:tc>
                  <a:txBody>
                    <a:bodyPr/>
                    <a:lstStyle/>
                    <a:p>
                      <a:pPr algn="r" fontAlgn="b"/>
                      <a:r>
                        <a:rPr lang="de-DE" sz="1100" u="none" strike="noStrike">
                          <a:effectLst/>
                        </a:rPr>
                        <a:t>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Italy</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239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3868380"/>
                  </a:ext>
                </a:extLst>
              </a:tr>
              <a:tr h="190500">
                <a:tc>
                  <a:txBody>
                    <a:bodyPr/>
                    <a:lstStyle/>
                    <a:p>
                      <a:pPr algn="r" fontAlgn="b"/>
                      <a:r>
                        <a:rPr lang="de-DE" sz="1100" u="none" strike="noStrike">
                          <a:effectLst/>
                        </a:rPr>
                        <a:t>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United Kingdom (UK)</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226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2370713"/>
                  </a:ext>
                </a:extLst>
              </a:tr>
              <a:tr h="190500">
                <a:tc>
                  <a:txBody>
                    <a:bodyPr/>
                    <a:lstStyle/>
                    <a:p>
                      <a:pPr algn="r" fontAlgn="b"/>
                      <a:r>
                        <a:rPr lang="de-DE" sz="1100" u="none" strike="noStrike">
                          <a:effectLst/>
                        </a:rPr>
                        <a:t>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Spain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217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7186307"/>
                  </a:ext>
                </a:extLst>
              </a:tr>
              <a:tr h="190500">
                <a:tc>
                  <a:txBody>
                    <a:bodyPr/>
                    <a:lstStyle/>
                    <a:p>
                      <a:pPr algn="r" fontAlgn="b"/>
                      <a:r>
                        <a:rPr lang="de-DE" sz="1100" u="none" strike="noStrike">
                          <a:effectLst/>
                        </a:rPr>
                        <a:t>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Latvia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205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9728342"/>
                  </a:ext>
                </a:extLst>
              </a:tr>
              <a:tr h="190500">
                <a:tc>
                  <a:txBody>
                    <a:bodyPr/>
                    <a:lstStyle/>
                    <a:p>
                      <a:pPr algn="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Ireland</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194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512463"/>
                  </a:ext>
                </a:extLst>
              </a:tr>
              <a:tr h="190500">
                <a:tc>
                  <a:txBody>
                    <a:bodyPr/>
                    <a:lstStyle/>
                    <a:p>
                      <a:pPr algn="r" fontAlgn="b"/>
                      <a:r>
                        <a:rPr lang="de-DE" sz="1100" u="none" strike="noStrike">
                          <a:effectLst/>
                        </a:rPr>
                        <a:t>10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India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169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0197335"/>
                  </a:ext>
                </a:extLst>
              </a:tr>
              <a:tr h="190500">
                <a:tc>
                  <a:txBody>
                    <a:bodyPr/>
                    <a:lstStyle/>
                    <a:p>
                      <a:pPr algn="r" fontAlgn="b"/>
                      <a:r>
                        <a:rPr lang="de-DE" sz="1100" u="none" strike="noStrike">
                          <a:effectLst/>
                        </a:rPr>
                        <a:t>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Sweden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164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10245"/>
                  </a:ext>
                </a:extLst>
              </a:tr>
              <a:tr h="190500">
                <a:tc>
                  <a:txBody>
                    <a:bodyPr/>
                    <a:lstStyle/>
                    <a:p>
                      <a:pPr algn="r" fontAlgn="b"/>
                      <a:r>
                        <a:rPr lang="de-DE" sz="1100" u="none" strike="noStrike">
                          <a:effectLst/>
                        </a:rPr>
                        <a:t>12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Belgium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139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1579543"/>
                  </a:ext>
                </a:extLst>
              </a:tr>
              <a:tr h="190500">
                <a:tc>
                  <a:txBody>
                    <a:bodyPr/>
                    <a:lstStyle/>
                    <a:p>
                      <a:pPr algn="r" fontAlgn="b"/>
                      <a:r>
                        <a:rPr lang="de-DE" sz="1100" u="none" strike="noStrike">
                          <a:effectLst/>
                        </a:rPr>
                        <a:t>13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South Africa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111</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8545292"/>
                  </a:ext>
                </a:extLst>
              </a:tr>
              <a:tr h="190500">
                <a:tc>
                  <a:txBody>
                    <a:bodyPr/>
                    <a:lstStyle/>
                    <a:p>
                      <a:pPr algn="r" fontAlgn="b"/>
                      <a:r>
                        <a:rPr lang="de-DE" sz="1100" u="none" strike="noStrike">
                          <a:effectLst/>
                        </a:rPr>
                        <a:t>14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Greece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100</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6263067"/>
                  </a:ext>
                </a:extLst>
              </a:tr>
              <a:tr h="190500">
                <a:tc>
                  <a:txBody>
                    <a:bodyPr/>
                    <a:lstStyle/>
                    <a:p>
                      <a:pPr algn="r" fontAlgn="b"/>
                      <a:r>
                        <a:rPr lang="de-DE" sz="1100" u="none" strike="noStrike">
                          <a:effectLst/>
                        </a:rPr>
                        <a:t>15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Philippines</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96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44273"/>
                  </a:ext>
                </a:extLst>
              </a:tr>
              <a:tr h="190500">
                <a:tc>
                  <a:txBody>
                    <a:bodyPr/>
                    <a:lstStyle/>
                    <a:p>
                      <a:pPr algn="r" fontAlgn="b"/>
                      <a:r>
                        <a:rPr lang="de-DE" sz="1100" u="none" strike="noStrike">
                          <a:effectLst/>
                        </a:rPr>
                        <a:t>16</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Serbia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8185596"/>
                  </a:ext>
                </a:extLst>
              </a:tr>
              <a:tr h="190500">
                <a:tc>
                  <a:txBody>
                    <a:bodyPr/>
                    <a:lstStyle/>
                    <a:p>
                      <a:pPr algn="r" fontAlgn="b"/>
                      <a:r>
                        <a:rPr lang="de-DE" sz="1100" u="none" strike="noStrike">
                          <a:effectLst/>
                        </a:rPr>
                        <a:t>17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Canada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2492920"/>
                  </a:ext>
                </a:extLst>
              </a:tr>
              <a:tr h="190500">
                <a:tc>
                  <a:txBody>
                    <a:bodyPr/>
                    <a:lstStyle/>
                    <a:p>
                      <a:pPr algn="r" fontAlgn="b"/>
                      <a:r>
                        <a:rPr lang="de-DE" sz="1100" u="none" strike="noStrike">
                          <a:effectLst/>
                        </a:rPr>
                        <a:t>18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Turkey</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80</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0631799"/>
                  </a:ext>
                </a:extLst>
              </a:tr>
              <a:tr h="190500">
                <a:tc>
                  <a:txBody>
                    <a:bodyPr/>
                    <a:lstStyle/>
                    <a:p>
                      <a:pPr algn="r" fontAlgn="b"/>
                      <a:r>
                        <a:rPr lang="de-DE" sz="1100" u="none" strike="noStrike">
                          <a:effectLst/>
                        </a:rPr>
                        <a:t>19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United States of America (USA)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73</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1968303"/>
                  </a:ext>
                </a:extLst>
              </a:tr>
              <a:tr h="190500">
                <a:tc>
                  <a:txBody>
                    <a:bodyPr/>
                    <a:lstStyle/>
                    <a:p>
                      <a:pPr algn="r" fontAlgn="b"/>
                      <a:r>
                        <a:rPr lang="de-DE" sz="1100" u="none" strike="noStrike">
                          <a:effectLst/>
                        </a:rPr>
                        <a:t>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Ukraine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dirty="0">
                          <a:effectLst/>
                        </a:rPr>
                        <a:t>64</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529815"/>
                  </a:ext>
                </a:extLst>
              </a:tr>
            </a:tbl>
          </a:graphicData>
        </a:graphic>
      </p:graphicFrame>
      <p:sp>
        <p:nvSpPr>
          <p:cNvPr id="2" name="Footer Placeholder 1"/>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20</a:t>
            </a:fld>
            <a:endParaRPr lang="en-US"/>
          </a:p>
        </p:txBody>
      </p:sp>
      <p:sp>
        <p:nvSpPr>
          <p:cNvPr id="8" name="TextBox 7"/>
          <p:cNvSpPr txBox="1"/>
          <p:nvPr/>
        </p:nvSpPr>
        <p:spPr>
          <a:xfrm>
            <a:off x="1285894" y="1219505"/>
            <a:ext cx="7444220" cy="812530"/>
          </a:xfrm>
          <a:prstGeom prst="rect">
            <a:avLst/>
          </a:prstGeom>
          <a:noFill/>
        </p:spPr>
        <p:txBody>
          <a:bodyPr wrap="square" rtlCol="0">
            <a:spAutoFit/>
          </a:bodyPr>
          <a:lstStyle/>
          <a:p>
            <a:pPr defTabSz="914400">
              <a:lnSpc>
                <a:spcPct val="90000"/>
              </a:lnSpc>
              <a:spcBef>
                <a:spcPct val="0"/>
              </a:spcBef>
            </a:pPr>
            <a:r>
              <a:rPr lang="en-US" sz="3200" b="1" dirty="0">
                <a:solidFill>
                  <a:srgbClr val="0137A7"/>
                </a:solidFill>
                <a:latin typeface="Calibri Light" panose="020F0302020204030204" pitchFamily="34" charset="0"/>
                <a:ea typeface="+mj-ea"/>
                <a:cs typeface="Calibri Light" panose="020F0302020204030204" pitchFamily="34" charset="0"/>
              </a:rPr>
              <a:t>Number of Participants by Country</a:t>
            </a:r>
          </a:p>
          <a:p>
            <a:endParaRPr lang="en-GB" dirty="0"/>
          </a:p>
        </p:txBody>
      </p:sp>
    </p:spTree>
    <p:extLst>
      <p:ext uri="{BB962C8B-B14F-4D97-AF65-F5344CB8AC3E}">
        <p14:creationId xmlns:p14="http://schemas.microsoft.com/office/powerpoint/2010/main" val="1268021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1614" y="2389530"/>
            <a:ext cx="8020386" cy="4237444"/>
          </a:xfrm>
          <a:prstGeom prst="rect">
            <a:avLst/>
          </a:prstGeom>
        </p:spPr>
      </p:pic>
      <p:sp>
        <p:nvSpPr>
          <p:cNvPr id="2" name="Title 1"/>
          <p:cNvSpPr>
            <a:spLocks noGrp="1"/>
          </p:cNvSpPr>
          <p:nvPr>
            <p:ph type="title"/>
          </p:nvPr>
        </p:nvSpPr>
        <p:spPr>
          <a:xfrm>
            <a:off x="623392" y="1261425"/>
            <a:ext cx="10801200" cy="943439"/>
          </a:xfrm>
        </p:spPr>
        <p:txBody>
          <a:bodyPr>
            <a:noAutofit/>
          </a:bodyPr>
          <a:lstStyle/>
          <a:p>
            <a:r>
              <a:rPr lang="hr-HR" sz="3200" dirty="0" smtClean="0">
                <a:solidFill>
                  <a:srgbClr val="0137A7"/>
                </a:solidFill>
                <a:latin typeface="Calibri Light" panose="020F0302020204030204" pitchFamily="34" charset="0"/>
                <a:cs typeface="Calibri Light" panose="020F0302020204030204" pitchFamily="34" charset="0"/>
              </a:rPr>
              <a:t>Series#2</a:t>
            </a:r>
            <a:r>
              <a:rPr lang="en-GB" sz="3200" dirty="0" smtClean="0">
                <a:solidFill>
                  <a:srgbClr val="0137A7"/>
                </a:solidFill>
                <a:latin typeface="Calibri Light" panose="020F0302020204030204" pitchFamily="34" charset="0"/>
                <a:cs typeface="Calibri Light" panose="020F0302020204030204" pitchFamily="34" charset="0"/>
              </a:rPr>
              <a:t>: </a:t>
            </a:r>
            <a:r>
              <a:rPr lang="en-GB" sz="3200" dirty="0">
                <a:solidFill>
                  <a:srgbClr val="0137A7"/>
                </a:solidFill>
                <a:latin typeface="Calibri Light" panose="020F0302020204030204" pitchFamily="34" charset="0"/>
                <a:cs typeface="Calibri Light" panose="020F0302020204030204" pitchFamily="34" charset="0"/>
              </a:rPr>
              <a:t>Education in time of </a:t>
            </a:r>
            <a:r>
              <a:rPr lang="hr-HR" sz="3200" dirty="0" err="1">
                <a:solidFill>
                  <a:srgbClr val="0137A7"/>
                </a:solidFill>
                <a:latin typeface="Calibri Light" panose="020F0302020204030204" pitchFamily="34" charset="0"/>
                <a:cs typeface="Calibri Light" panose="020F0302020204030204" pitchFamily="34" charset="0"/>
              </a:rPr>
              <a:t>new</a:t>
            </a:r>
            <a:r>
              <a:rPr lang="hr-HR" sz="3200" dirty="0">
                <a:solidFill>
                  <a:srgbClr val="0137A7"/>
                </a:solidFill>
                <a:latin typeface="Calibri Light" panose="020F0302020204030204" pitchFamily="34" charset="0"/>
                <a:cs typeface="Calibri Light" panose="020F0302020204030204" pitchFamily="34" charset="0"/>
              </a:rPr>
              <a:t> </a:t>
            </a:r>
            <a:r>
              <a:rPr lang="hr-HR" sz="3200" dirty="0" err="1">
                <a:solidFill>
                  <a:srgbClr val="0137A7"/>
                </a:solidFill>
                <a:latin typeface="Calibri Light" panose="020F0302020204030204" pitchFamily="34" charset="0"/>
                <a:cs typeface="Calibri Light" panose="020F0302020204030204" pitchFamily="34" charset="0"/>
              </a:rPr>
              <a:t>normal</a:t>
            </a:r>
            <a:endParaRPr lang="en-GB" sz="3200" dirty="0">
              <a:solidFill>
                <a:srgbClr val="0137A7"/>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23392" y="1988840"/>
            <a:ext cx="3672408" cy="3633788"/>
          </a:xfrm>
        </p:spPr>
        <p:txBody>
          <a:bodyPr>
            <a:normAutofit/>
          </a:bodyPr>
          <a:lstStyle/>
          <a:p>
            <a:endParaRPr lang="en-GB" sz="2133" dirty="0"/>
          </a:p>
          <a:p>
            <a:pPr marL="342900" indent="-342900" defTabSz="4572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Started on September </a:t>
            </a:r>
            <a:r>
              <a:rPr lang="en-GB" sz="2000" dirty="0" smtClean="0">
                <a:latin typeface="Calibri" panose="020F0502020204030204" pitchFamily="34" charset="0"/>
                <a:ea typeface="Verdana" panose="020B0604030504040204" pitchFamily="34" charset="0"/>
                <a:cs typeface="Calibri" panose="020F0502020204030204" pitchFamily="34" charset="0"/>
              </a:rPr>
              <a:t>14</a:t>
            </a:r>
            <a:r>
              <a:rPr lang="en-GB" sz="2000" baseline="30000" dirty="0" smtClean="0">
                <a:latin typeface="Calibri" panose="020F0502020204030204" pitchFamily="34" charset="0"/>
                <a:ea typeface="Verdana" panose="020B0604030504040204" pitchFamily="34" charset="0"/>
                <a:cs typeface="Calibri" panose="020F0502020204030204" pitchFamily="34" charset="0"/>
              </a:rPr>
              <a:t>th</a:t>
            </a:r>
            <a:r>
              <a:rPr lang="hr-HR" sz="2000" dirty="0" smtClean="0">
                <a:latin typeface="Calibri" panose="020F0502020204030204" pitchFamily="34" charset="0"/>
                <a:ea typeface="Verdana" panose="020B0604030504040204" pitchFamily="34" charset="0"/>
                <a:cs typeface="Calibri" panose="020F0502020204030204" pitchFamily="34" charset="0"/>
              </a:rPr>
              <a:t>, 2020</a:t>
            </a:r>
            <a:r>
              <a:rPr lang="en-GB" sz="2000" dirty="0" smtClean="0">
                <a:latin typeface="Calibri" panose="020F0502020204030204" pitchFamily="34" charset="0"/>
                <a:ea typeface="Verdana" panose="020B0604030504040204" pitchFamily="34" charset="0"/>
                <a:cs typeface="Calibri" panose="020F0502020204030204" pitchFamily="34" charset="0"/>
              </a:rPr>
              <a:t> </a:t>
            </a:r>
            <a:endParaRPr lang="en-GB" sz="2000" dirty="0">
              <a:latin typeface="Calibri" panose="020F0502020204030204" pitchFamily="34" charset="0"/>
              <a:ea typeface="Verdana" panose="020B0604030504040204" pitchFamily="34" charset="0"/>
              <a:cs typeface="Calibri" panose="020F0502020204030204" pitchFamily="34" charset="0"/>
            </a:endParaRPr>
          </a:p>
          <a:p>
            <a:pPr marL="342900" indent="-342900" defTabSz="4572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6 webinars</a:t>
            </a:r>
          </a:p>
          <a:p>
            <a:pPr marL="342900" indent="-342900" defTabSz="4572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26 speakers and moderators</a:t>
            </a:r>
          </a:p>
          <a:p>
            <a:pPr marL="342900" indent="-342900" defTabSz="457200">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Over 800 participants </a:t>
            </a:r>
          </a:p>
          <a:p>
            <a:pPr marL="342900" indent="-342900" defTabSz="457200">
              <a:buFont typeface="Wingdings" panose="05000000000000000000" pitchFamily="2" charset="2"/>
              <a:buChar char="Ø"/>
            </a:pPr>
            <a:r>
              <a:rPr lang="hr-HR" sz="2000" b="1" dirty="0" err="1" smtClean="0">
                <a:latin typeface="Calibri" panose="020F0502020204030204" pitchFamily="34" charset="0"/>
                <a:ea typeface="Verdana" panose="020B0604030504040204" pitchFamily="34" charset="0"/>
                <a:cs typeface="Calibri" panose="020F0502020204030204" pitchFamily="34" charset="0"/>
              </a:rPr>
              <a:t>Presentation</a:t>
            </a:r>
            <a:r>
              <a:rPr lang="hr-HR" sz="2000" b="1" dirty="0" smtClean="0">
                <a:latin typeface="Calibri" panose="020F0502020204030204" pitchFamily="34" charset="0"/>
                <a:ea typeface="Verdana" panose="020B0604030504040204" pitchFamily="34" charset="0"/>
                <a:cs typeface="Calibri" panose="020F0502020204030204" pitchFamily="34" charset="0"/>
              </a:rPr>
              <a:t> </a:t>
            </a:r>
            <a:r>
              <a:rPr lang="hr-HR" sz="2000" b="1" dirty="0" err="1" smtClean="0">
                <a:latin typeface="Calibri" panose="020F0502020204030204" pitchFamily="34" charset="0"/>
                <a:ea typeface="Verdana" panose="020B0604030504040204" pitchFamily="34" charset="0"/>
                <a:cs typeface="Calibri" panose="020F0502020204030204" pitchFamily="34" charset="0"/>
              </a:rPr>
              <a:t>of</a:t>
            </a:r>
            <a:r>
              <a:rPr lang="hr-HR" sz="2000" b="1" dirty="0" smtClean="0">
                <a:latin typeface="Calibri" panose="020F0502020204030204" pitchFamily="34" charset="0"/>
                <a:ea typeface="Verdana" panose="020B0604030504040204" pitchFamily="34" charset="0"/>
                <a:cs typeface="Calibri" panose="020F0502020204030204" pitchFamily="34" charset="0"/>
              </a:rPr>
              <a:t> </a:t>
            </a:r>
            <a:r>
              <a:rPr lang="en-GB" sz="2000" b="1" dirty="0" smtClean="0">
                <a:latin typeface="Calibri" panose="020F0502020204030204" pitchFamily="34" charset="0"/>
                <a:ea typeface="Verdana" panose="020B0604030504040204" pitchFamily="34" charset="0"/>
                <a:cs typeface="Calibri" panose="020F0502020204030204" pitchFamily="34" charset="0"/>
              </a:rPr>
              <a:t>the </a:t>
            </a:r>
            <a:r>
              <a:rPr lang="en-GB" sz="2000" b="1" dirty="0">
                <a:latin typeface="Calibri" panose="020F0502020204030204" pitchFamily="34" charset="0"/>
                <a:ea typeface="Verdana" panose="020B0604030504040204" pitchFamily="34" charset="0"/>
                <a:cs typeface="Calibri" panose="020F0502020204030204" pitchFamily="34" charset="0"/>
              </a:rPr>
              <a:t>Digital Education Action </a:t>
            </a:r>
            <a:r>
              <a:rPr lang="en-GB" sz="2000" b="1" dirty="0" smtClean="0">
                <a:latin typeface="Calibri" panose="020F0502020204030204" pitchFamily="34" charset="0"/>
                <a:ea typeface="Verdana" panose="020B0604030504040204" pitchFamily="34" charset="0"/>
                <a:cs typeface="Calibri" panose="020F0502020204030204" pitchFamily="34" charset="0"/>
              </a:rPr>
              <a:t>Plan</a:t>
            </a:r>
            <a:r>
              <a:rPr lang="hr-HR" sz="2000" b="1" dirty="0" smtClean="0">
                <a:latin typeface="Calibri" panose="020F0502020204030204" pitchFamily="34" charset="0"/>
                <a:ea typeface="Verdana" panose="020B0604030504040204" pitchFamily="34" charset="0"/>
                <a:cs typeface="Calibri" panose="020F0502020204030204" pitchFamily="34" charset="0"/>
              </a:rPr>
              <a:t> </a:t>
            </a:r>
            <a:r>
              <a:rPr lang="hr-HR" sz="2000" b="1" dirty="0" err="1" smtClean="0">
                <a:latin typeface="Calibri" panose="020F0502020204030204" pitchFamily="34" charset="0"/>
                <a:ea typeface="Verdana" panose="020B0604030504040204" pitchFamily="34" charset="0"/>
                <a:cs typeface="Calibri" panose="020F0502020204030204" pitchFamily="34" charset="0"/>
              </a:rPr>
              <a:t>by</a:t>
            </a:r>
            <a:r>
              <a:rPr lang="hr-HR" sz="2000" b="1" dirty="0" smtClean="0">
                <a:latin typeface="Calibri" panose="020F0502020204030204" pitchFamily="34" charset="0"/>
                <a:ea typeface="Verdana" panose="020B0604030504040204" pitchFamily="34" charset="0"/>
                <a:cs typeface="Calibri" panose="020F0502020204030204" pitchFamily="34" charset="0"/>
              </a:rPr>
              <a:t> European </a:t>
            </a:r>
            <a:r>
              <a:rPr lang="hr-HR" sz="2000" b="1" dirty="0" err="1" smtClean="0">
                <a:latin typeface="Calibri" panose="020F0502020204030204" pitchFamily="34" charset="0"/>
                <a:ea typeface="Verdana" panose="020B0604030504040204" pitchFamily="34" charset="0"/>
                <a:cs typeface="Calibri" panose="020F0502020204030204" pitchFamily="34" charset="0"/>
              </a:rPr>
              <a:t>Commission</a:t>
            </a:r>
            <a:endParaRPr lang="en-GB" sz="2000" b="1" dirty="0">
              <a:latin typeface="Calibri" panose="020F0502020204030204" pitchFamily="34" charset="0"/>
              <a:ea typeface="Verdana" panose="020B0604030504040204" pitchFamily="34" charset="0"/>
              <a:cs typeface="Calibri" panose="020F0502020204030204" pitchFamily="34" charset="0"/>
            </a:endParaRPr>
          </a:p>
          <a:p>
            <a:endParaRPr lang="hr-HR" sz="2133" dirty="0"/>
          </a:p>
        </p:txBody>
      </p:sp>
      <p:sp>
        <p:nvSpPr>
          <p:cNvPr id="8" name="TextBox 7"/>
          <p:cNvSpPr txBox="1"/>
          <p:nvPr/>
        </p:nvSpPr>
        <p:spPr>
          <a:xfrm>
            <a:off x="8832304" y="215740"/>
            <a:ext cx="34773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webinars #</a:t>
            </a:r>
            <a:r>
              <a:rPr lang="en-GB" dirty="0" err="1">
                <a:latin typeface="Arial" panose="020B0604020202020204" pitchFamily="34" charset="0"/>
                <a:cs typeface="Arial" panose="020B0604020202020204" pitchFamily="34" charset="0"/>
              </a:rPr>
              <a:t>onlinetogether</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6960096" y="2028156"/>
            <a:ext cx="4972451" cy="369332"/>
          </a:xfrm>
          <a:prstGeom prst="rect">
            <a:avLst/>
          </a:prstGeom>
        </p:spPr>
        <p:txBody>
          <a:bodyPr wrap="none">
            <a:spAutoFit/>
          </a:bodyPr>
          <a:lstStyle/>
          <a:p>
            <a:r>
              <a:rPr lang="hr-HR" dirty="0" err="1"/>
              <a:t>Recordings</a:t>
            </a:r>
            <a:r>
              <a:rPr lang="hr-HR" dirty="0"/>
              <a:t> </a:t>
            </a:r>
            <a:r>
              <a:rPr lang="hr-HR" dirty="0" err="1"/>
              <a:t>available</a:t>
            </a:r>
            <a:r>
              <a:rPr lang="hr-HR" dirty="0"/>
              <a:t> at: </a:t>
            </a:r>
            <a:r>
              <a:rPr lang="en-GB" dirty="0"/>
              <a:t>http://www.eden-online.org/</a:t>
            </a:r>
          </a:p>
        </p:txBody>
      </p:sp>
      <p:sp>
        <p:nvSpPr>
          <p:cNvPr id="6" name="Footer Placeholder 5"/>
          <p:cNvSpPr>
            <a:spLocks noGrp="1"/>
          </p:cNvSpPr>
          <p:nvPr>
            <p:ph type="ftr" sz="quarter" idx="11"/>
          </p:nvPr>
        </p:nvSpPr>
        <p:spPr/>
        <p:txBody>
          <a:bodyPr/>
          <a:lstStyle/>
          <a:p>
            <a:r>
              <a:rPr lang="en-US" smtClean="0"/>
              <a:t>OEB, Berlin, December 2nd, 2021</a:t>
            </a:r>
            <a:endParaRPr lang="en-US"/>
          </a:p>
        </p:txBody>
      </p:sp>
      <p:sp>
        <p:nvSpPr>
          <p:cNvPr id="7" name="Slide Number Placeholder 6"/>
          <p:cNvSpPr>
            <a:spLocks noGrp="1"/>
          </p:cNvSpPr>
          <p:nvPr>
            <p:ph type="sldNum" sz="quarter" idx="12"/>
          </p:nvPr>
        </p:nvSpPr>
        <p:spPr/>
        <p:txBody>
          <a:bodyPr/>
          <a:lstStyle/>
          <a:p>
            <a:fld id="{6E2F9835-1FF2-45E4-B523-A97FD2248A2A}" type="slidenum">
              <a:rPr lang="en-US" smtClean="0"/>
              <a:t>21</a:t>
            </a:fld>
            <a:endParaRPr lang="en-US"/>
          </a:p>
        </p:txBody>
      </p:sp>
    </p:spTree>
    <p:extLst>
      <p:ext uri="{BB962C8B-B14F-4D97-AF65-F5344CB8AC3E}">
        <p14:creationId xmlns:p14="http://schemas.microsoft.com/office/powerpoint/2010/main" val="1134449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60" y="1261425"/>
            <a:ext cx="10661052" cy="943439"/>
          </a:xfrm>
        </p:spPr>
        <p:txBody>
          <a:bodyPr>
            <a:noAutofit/>
          </a:bodyPr>
          <a:lstStyle/>
          <a:p>
            <a:r>
              <a:rPr lang="hr-HR" sz="3200" dirty="0" smtClean="0">
                <a:solidFill>
                  <a:srgbClr val="0137A7"/>
                </a:solidFill>
                <a:latin typeface="Calibri Light" panose="020F0302020204030204" pitchFamily="34" charset="0"/>
                <a:cs typeface="Calibri Light" panose="020F0302020204030204" pitchFamily="34" charset="0"/>
              </a:rPr>
              <a:t>Series#3:</a:t>
            </a:r>
            <a:r>
              <a:rPr lang="en-US" sz="3200" dirty="0" smtClean="0">
                <a:solidFill>
                  <a:srgbClr val="0137A7"/>
                </a:solidFill>
                <a:latin typeface="Calibri Light" panose="020F0302020204030204" pitchFamily="34" charset="0"/>
                <a:cs typeface="Calibri Light" panose="020F0302020204030204" pitchFamily="34" charset="0"/>
              </a:rPr>
              <a:t>Time </a:t>
            </a:r>
            <a:r>
              <a:rPr lang="en-US" sz="3200" dirty="0">
                <a:solidFill>
                  <a:srgbClr val="0137A7"/>
                </a:solidFill>
                <a:latin typeface="Calibri Light" panose="020F0302020204030204" pitchFamily="34" charset="0"/>
                <a:cs typeface="Calibri Light" panose="020F0302020204030204" pitchFamily="34" charset="0"/>
              </a:rPr>
              <a:t>for Action in Shaping HE 4.0</a:t>
            </a:r>
            <a:br>
              <a:rPr lang="en-US" sz="3200" dirty="0">
                <a:solidFill>
                  <a:srgbClr val="0137A7"/>
                </a:solidFill>
                <a:latin typeface="Calibri Light" panose="020F0302020204030204" pitchFamily="34" charset="0"/>
                <a:cs typeface="Calibri Light" panose="020F0302020204030204" pitchFamily="34" charset="0"/>
              </a:rPr>
            </a:br>
            <a:endParaRPr lang="en-GB" sz="3200" dirty="0">
              <a:solidFill>
                <a:srgbClr val="0137A7"/>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86383" y="2356249"/>
            <a:ext cx="3336072" cy="3633788"/>
          </a:xfrm>
        </p:spPr>
        <p:txBody>
          <a:bodyPr>
            <a:normAutofit/>
          </a:bodyPr>
          <a:lstStyle/>
          <a:p>
            <a:endParaRPr lang="en-GB" sz="2133" dirty="0"/>
          </a:p>
          <a:p>
            <a:pPr>
              <a:buFont typeface="Wingdings" panose="05000000000000000000" pitchFamily="2" charset="2"/>
              <a:buChar char="Ø"/>
            </a:pPr>
            <a:r>
              <a:rPr lang="hu-HU" sz="2000" dirty="0" smtClean="0">
                <a:latin typeface="Calibri" panose="020F0502020204030204" pitchFamily="34" charset="0"/>
                <a:cs typeface="Calibri" panose="020F0502020204030204" pitchFamily="34" charset="0"/>
              </a:rPr>
              <a:t>Started on April 26, 2021</a:t>
            </a:r>
          </a:p>
          <a:p>
            <a:pPr>
              <a:buFont typeface="Wingdings" panose="05000000000000000000" pitchFamily="2" charset="2"/>
              <a:buChar char="Ø"/>
            </a:pPr>
            <a:r>
              <a:rPr lang="hr-HR" sz="2000" dirty="0" smtClean="0">
                <a:latin typeface="Calibri" panose="020F0502020204030204" pitchFamily="34" charset="0"/>
                <a:cs typeface="Calibri" panose="020F0502020204030204" pitchFamily="34" charset="0"/>
              </a:rPr>
              <a:t>7</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webinars</a:t>
            </a:r>
          </a:p>
          <a:p>
            <a:pPr>
              <a:buFont typeface="Wingdings" panose="05000000000000000000" pitchFamily="2" charset="2"/>
              <a:buChar char="Ø"/>
            </a:pPr>
            <a:r>
              <a:rPr lang="hu-HU" sz="2000" dirty="0" smtClean="0">
                <a:latin typeface="Calibri" panose="020F0502020204030204" pitchFamily="34" charset="0"/>
                <a:cs typeface="Calibri" panose="020F0502020204030204" pitchFamily="34" charset="0"/>
              </a:rPr>
              <a:t>32</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speakers and moderators</a:t>
            </a:r>
          </a:p>
          <a:p>
            <a:pPr>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Over </a:t>
            </a:r>
            <a:r>
              <a:rPr lang="hu-HU" sz="2000" dirty="0" smtClean="0">
                <a:latin typeface="Calibri" panose="020F0502020204030204" pitchFamily="34" charset="0"/>
                <a:ea typeface="Verdana" panose="020B0604030504040204" pitchFamily="34" charset="0"/>
                <a:cs typeface="Calibri" panose="020F0502020204030204" pitchFamily="34" charset="0"/>
              </a:rPr>
              <a:t>860</a:t>
            </a:r>
            <a:r>
              <a:rPr lang="en-GB" sz="2000" dirty="0" smtClean="0">
                <a:latin typeface="Calibri" panose="020F0502020204030204" pitchFamily="34" charset="0"/>
                <a:ea typeface="Verdana" panose="020B0604030504040204" pitchFamily="34" charset="0"/>
                <a:cs typeface="Calibri" panose="020F0502020204030204" pitchFamily="34" charset="0"/>
              </a:rPr>
              <a:t> </a:t>
            </a:r>
            <a:r>
              <a:rPr lang="en-GB" sz="2000" dirty="0">
                <a:latin typeface="Calibri" panose="020F0502020204030204" pitchFamily="34" charset="0"/>
                <a:ea typeface="Verdana" panose="020B0604030504040204" pitchFamily="34" charset="0"/>
                <a:cs typeface="Calibri" panose="020F0502020204030204" pitchFamily="34" charset="0"/>
              </a:rPr>
              <a:t>participants </a:t>
            </a:r>
          </a:p>
          <a:p>
            <a:pPr>
              <a:buFont typeface="Wingdings" panose="05000000000000000000" pitchFamily="2" charset="2"/>
              <a:buChar char="Ø"/>
            </a:pPr>
            <a:r>
              <a:rPr lang="en-GB" sz="2000" dirty="0">
                <a:latin typeface="Calibri" panose="020F0502020204030204" pitchFamily="34" charset="0"/>
                <a:ea typeface="Verdana" panose="020B0604030504040204" pitchFamily="34" charset="0"/>
                <a:cs typeface="Calibri" panose="020F0502020204030204" pitchFamily="34" charset="0"/>
              </a:rPr>
              <a:t>View of recordings </a:t>
            </a:r>
            <a:r>
              <a:rPr lang="hu-HU" sz="2000" dirty="0" smtClean="0">
                <a:latin typeface="Calibri" panose="020F0502020204030204" pitchFamily="34" charset="0"/>
                <a:ea typeface="Verdana" panose="020B0604030504040204" pitchFamily="34" charset="0"/>
                <a:cs typeface="Calibri" panose="020F0502020204030204" pitchFamily="34" charset="0"/>
              </a:rPr>
              <a:t>1011</a:t>
            </a:r>
            <a:endParaRPr lang="hu-HU" sz="2000" dirty="0">
              <a:latin typeface="Calibri" panose="020F0502020204030204" pitchFamily="34" charset="0"/>
              <a:ea typeface="Verdana" panose="020B0604030504040204" pitchFamily="34" charset="0"/>
              <a:cs typeface="Calibri" panose="020F0502020204030204" pitchFamily="34" charset="0"/>
            </a:endParaRPr>
          </a:p>
          <a:p>
            <a:pPr>
              <a:buFont typeface="Wingdings" panose="05000000000000000000" pitchFamily="2" charset="2"/>
              <a:buChar char="Ø"/>
            </a:pPr>
            <a:r>
              <a:rPr lang="hu-HU" sz="2000" dirty="0">
                <a:latin typeface="Calibri" panose="020F0502020204030204" pitchFamily="34" charset="0"/>
                <a:ea typeface="Verdana" panose="020B0604030504040204" pitchFamily="34" charset="0"/>
                <a:cs typeface="Calibri" panose="020F0502020204030204" pitchFamily="34" charset="0"/>
              </a:rPr>
              <a:t>Last session of the series to </a:t>
            </a:r>
            <a:r>
              <a:rPr lang="hu-HU" sz="2000" u="sng" dirty="0">
                <a:latin typeface="Calibri" panose="020F0502020204030204" pitchFamily="34" charset="0"/>
                <a:ea typeface="Verdana" panose="020B0604030504040204" pitchFamily="34" charset="0"/>
                <a:cs typeface="Calibri" panose="020F0502020204030204" pitchFamily="34" charset="0"/>
              </a:rPr>
              <a:t>be held on </a:t>
            </a:r>
            <a:r>
              <a:rPr lang="hu-HU" sz="2000" u="sng" dirty="0" smtClean="0">
                <a:latin typeface="Calibri" panose="020F0502020204030204" pitchFamily="34" charset="0"/>
                <a:ea typeface="Verdana" panose="020B0604030504040204" pitchFamily="34" charset="0"/>
                <a:cs typeface="Calibri" panose="020F0502020204030204" pitchFamily="34" charset="0"/>
              </a:rPr>
              <a:t>25 October </a:t>
            </a:r>
            <a:r>
              <a:rPr lang="hu-HU" sz="2000" u="sng" dirty="0">
                <a:latin typeface="Calibri" panose="020F0502020204030204" pitchFamily="34" charset="0"/>
                <a:ea typeface="Verdana" panose="020B0604030504040204" pitchFamily="34" charset="0"/>
                <a:cs typeface="Calibri" panose="020F0502020204030204" pitchFamily="34" charset="0"/>
              </a:rPr>
              <a:t>2021</a:t>
            </a:r>
            <a:endParaRPr lang="en-GB" sz="2000" u="sng" dirty="0">
              <a:latin typeface="Calibri" panose="020F0502020204030204" pitchFamily="34" charset="0"/>
              <a:ea typeface="Verdana" panose="020B0604030504040204" pitchFamily="34" charset="0"/>
              <a:cs typeface="Calibri" panose="020F0502020204030204" pitchFamily="34" charset="0"/>
            </a:endParaRPr>
          </a:p>
          <a:p>
            <a:endParaRPr lang="hr-HR" sz="2133" dirty="0"/>
          </a:p>
        </p:txBody>
      </p:sp>
      <p:sp>
        <p:nvSpPr>
          <p:cNvPr id="7" name="Rectangle 6"/>
          <p:cNvSpPr/>
          <p:nvPr/>
        </p:nvSpPr>
        <p:spPr>
          <a:xfrm>
            <a:off x="6960096" y="2028156"/>
            <a:ext cx="4972451" cy="369332"/>
          </a:xfrm>
          <a:prstGeom prst="rect">
            <a:avLst/>
          </a:prstGeom>
        </p:spPr>
        <p:txBody>
          <a:bodyPr wrap="none">
            <a:spAutoFit/>
          </a:bodyPr>
          <a:lstStyle/>
          <a:p>
            <a:r>
              <a:rPr lang="hr-HR" dirty="0" err="1"/>
              <a:t>Recordings</a:t>
            </a:r>
            <a:r>
              <a:rPr lang="hr-HR" dirty="0"/>
              <a:t> </a:t>
            </a:r>
            <a:r>
              <a:rPr lang="hr-HR" dirty="0" err="1"/>
              <a:t>available</a:t>
            </a:r>
            <a:r>
              <a:rPr lang="hr-HR" dirty="0"/>
              <a:t> at: </a:t>
            </a:r>
            <a:r>
              <a:rPr lang="en-GB" dirty="0"/>
              <a:t>http://www.eden-online.org/</a:t>
            </a:r>
          </a:p>
        </p:txBody>
      </p:sp>
      <p:pic>
        <p:nvPicPr>
          <p:cNvPr id="4" name="Picture 3"/>
          <p:cNvPicPr>
            <a:picLocks noChangeAspect="1"/>
          </p:cNvPicPr>
          <p:nvPr/>
        </p:nvPicPr>
        <p:blipFill>
          <a:blip r:embed="rId2"/>
          <a:stretch>
            <a:fillRect/>
          </a:stretch>
        </p:blipFill>
        <p:spPr>
          <a:xfrm>
            <a:off x="4000700" y="2483369"/>
            <a:ext cx="8025988" cy="4138814"/>
          </a:xfrm>
          <a:prstGeom prst="rect">
            <a:avLst/>
          </a:prstGeom>
        </p:spPr>
      </p:pic>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22</a:t>
            </a:fld>
            <a:endParaRPr lang="en-US"/>
          </a:p>
        </p:txBody>
      </p:sp>
    </p:spTree>
    <p:extLst>
      <p:ext uri="{BB962C8B-B14F-4D97-AF65-F5344CB8AC3E}">
        <p14:creationId xmlns:p14="http://schemas.microsoft.com/office/powerpoint/2010/main" val="534128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966" y="919560"/>
            <a:ext cx="10515600" cy="1325563"/>
          </a:xfrm>
        </p:spPr>
        <p:txBody>
          <a:bodyPr>
            <a:normAutofit/>
          </a:bodyPr>
          <a:lstStyle/>
          <a:p>
            <a:r>
              <a:rPr lang="en-GB" sz="3200" b="1" dirty="0"/>
              <a:t>EDEN initiative </a:t>
            </a:r>
            <a:r>
              <a:rPr lang="hr-HR" sz="3200" b="1" dirty="0"/>
              <a:t>- </a:t>
            </a:r>
            <a:r>
              <a:rPr lang="hr-HR" sz="3200" b="1" dirty="0" err="1"/>
              <a:t>webinars</a:t>
            </a:r>
            <a:r>
              <a:rPr lang="hr-HR" sz="3200" b="1" dirty="0"/>
              <a:t> #</a:t>
            </a:r>
            <a:r>
              <a:rPr lang="hr-HR" sz="3200" b="1" dirty="0" err="1"/>
              <a:t>onlinetogether</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637047"/>
              </p:ext>
            </p:extLst>
          </p:nvPr>
        </p:nvGraphicFramePr>
        <p:xfrm>
          <a:off x="1434966" y="2193473"/>
          <a:ext cx="1782664" cy="2163176"/>
        </p:xfrm>
        <a:graphic>
          <a:graphicData uri="http://schemas.openxmlformats.org/drawingml/2006/table">
            <a:tbl>
              <a:tblPr>
                <a:tableStyleId>{5C22544A-7EE6-4342-B048-85BDC9FD1C3A}</a:tableStyleId>
              </a:tblPr>
              <a:tblGrid>
                <a:gridCol w="544223">
                  <a:extLst>
                    <a:ext uri="{9D8B030D-6E8A-4147-A177-3AD203B41FA5}">
                      <a16:colId xmlns:a16="http://schemas.microsoft.com/office/drawing/2014/main" val="1500407597"/>
                    </a:ext>
                  </a:extLst>
                </a:gridCol>
                <a:gridCol w="1238441">
                  <a:extLst>
                    <a:ext uri="{9D8B030D-6E8A-4147-A177-3AD203B41FA5}">
                      <a16:colId xmlns:a16="http://schemas.microsoft.com/office/drawing/2014/main" val="2756779423"/>
                    </a:ext>
                  </a:extLst>
                </a:gridCol>
              </a:tblGrid>
              <a:tr h="796960">
                <a:tc>
                  <a:txBody>
                    <a:bodyPr/>
                    <a:lstStyle/>
                    <a:p>
                      <a:pPr algn="ctr" fontAlgn="ctr"/>
                      <a:r>
                        <a:rPr lang="en-GB" sz="1400" u="none" strike="noStrike" dirty="0">
                          <a:effectLst/>
                        </a:rPr>
                        <a:t>Series</a:t>
                      </a:r>
                      <a:endParaRPr lang="en-US" sz="1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en-GB" sz="1400" u="none" strike="noStrike" dirty="0">
                          <a:effectLst/>
                        </a:rPr>
                        <a:t>Total </a:t>
                      </a:r>
                      <a:r>
                        <a:rPr lang="hr-HR" sz="1400" u="none" strike="noStrike" dirty="0" smtClean="0">
                          <a:effectLst/>
                        </a:rPr>
                        <a:t/>
                      </a:r>
                      <a:br>
                        <a:rPr lang="hr-HR" sz="1400" u="none" strike="noStrike" dirty="0" smtClean="0">
                          <a:effectLst/>
                        </a:rPr>
                      </a:br>
                      <a:r>
                        <a:rPr lang="en-GB" sz="1400" u="none" strike="noStrike" dirty="0" smtClean="0">
                          <a:effectLst/>
                        </a:rPr>
                        <a:t>participants</a:t>
                      </a:r>
                      <a:endParaRPr lang="en-US" sz="1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222378964"/>
                  </a:ext>
                </a:extLst>
              </a:tr>
              <a:tr h="341554">
                <a:tc>
                  <a:txBody>
                    <a:bodyPr/>
                    <a:lstStyle/>
                    <a:p>
                      <a:pPr algn="l" fontAlgn="ctr"/>
                      <a:r>
                        <a:rPr lang="en-GB" sz="1400" u="none" strike="noStrike">
                          <a:effectLst/>
                        </a:rPr>
                        <a:t>#1</a:t>
                      </a:r>
                      <a:endParaRPr lang="en-US" sz="1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GB" sz="1400" u="none" strike="noStrike" dirty="0">
                          <a:effectLst/>
                        </a:rPr>
                        <a:t>3552</a:t>
                      </a:r>
                      <a:endParaRPr lang="en-US" sz="1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18484573"/>
                  </a:ext>
                </a:extLst>
              </a:tr>
              <a:tr h="341554">
                <a:tc>
                  <a:txBody>
                    <a:bodyPr/>
                    <a:lstStyle/>
                    <a:p>
                      <a:pPr algn="l" fontAlgn="ctr"/>
                      <a:r>
                        <a:rPr lang="en-GB" sz="1400" u="none" strike="noStrike" dirty="0">
                          <a:effectLst/>
                        </a:rPr>
                        <a:t>#2</a:t>
                      </a:r>
                      <a:endParaRPr lang="en-US" sz="1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GB" sz="1400" u="none" strike="noStrike" dirty="0">
                          <a:effectLst/>
                        </a:rPr>
                        <a:t>923</a:t>
                      </a:r>
                      <a:endParaRPr lang="en-US" sz="1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21443390"/>
                  </a:ext>
                </a:extLst>
              </a:tr>
              <a:tr h="341554">
                <a:tc>
                  <a:txBody>
                    <a:bodyPr/>
                    <a:lstStyle/>
                    <a:p>
                      <a:pPr algn="l" fontAlgn="ctr"/>
                      <a:r>
                        <a:rPr lang="en-GB" sz="1400" u="none" strike="noStrike" dirty="0">
                          <a:effectLst/>
                        </a:rPr>
                        <a:t>#3</a:t>
                      </a:r>
                      <a:endParaRPr lang="en-US" sz="1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GB" sz="1400" u="none" strike="noStrike" dirty="0">
                          <a:effectLst/>
                        </a:rPr>
                        <a:t>868</a:t>
                      </a:r>
                      <a:endParaRPr lang="en-US" sz="1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567746796"/>
                  </a:ext>
                </a:extLst>
              </a:tr>
              <a:tr h="341554">
                <a:tc>
                  <a:txBody>
                    <a:bodyPr/>
                    <a:lstStyle/>
                    <a:p>
                      <a:pPr algn="l" fontAlgn="ctr"/>
                      <a:r>
                        <a:rPr lang="en-GB" sz="1400" u="none" strike="noStrike">
                          <a:effectLst/>
                        </a:rPr>
                        <a:t>Total</a:t>
                      </a:r>
                      <a:endParaRPr lang="en-US" sz="1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GB" sz="1400" u="none" strike="noStrike" dirty="0">
                          <a:effectLst/>
                        </a:rPr>
                        <a:t>5343</a:t>
                      </a:r>
                      <a:endParaRPr lang="en-US" sz="1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979313723"/>
                  </a:ext>
                </a:extLst>
              </a:tr>
            </a:tbl>
          </a:graphicData>
        </a:graphic>
      </p:graphicFrame>
      <p:graphicFrame>
        <p:nvGraphicFramePr>
          <p:cNvPr id="5" name="Diagram 34">
            <a:extLst>
              <a:ext uri="{FF2B5EF4-FFF2-40B4-BE49-F238E27FC236}">
                <a16:creationId xmlns:a16="http://schemas.microsoft.com/office/drawing/2014/main" id="{1518DDF4-F124-4080-9D39-920D5C2C147A}"/>
              </a:ext>
            </a:extLst>
          </p:cNvPr>
          <p:cNvGraphicFramePr/>
          <p:nvPr>
            <p:extLst>
              <p:ext uri="{D42A27DB-BD31-4B8C-83A1-F6EECF244321}">
                <p14:modId xmlns:p14="http://schemas.microsoft.com/office/powerpoint/2010/main" val="2083581224"/>
              </p:ext>
            </p:extLst>
          </p:nvPr>
        </p:nvGraphicFramePr>
        <p:xfrm>
          <a:off x="4196615" y="2176561"/>
          <a:ext cx="7671334" cy="4291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6308325"/>
              </p:ext>
            </p:extLst>
          </p:nvPr>
        </p:nvGraphicFramePr>
        <p:xfrm>
          <a:off x="1434966" y="4732989"/>
          <a:ext cx="2622684" cy="1949450"/>
        </p:xfrm>
        <a:graphic>
          <a:graphicData uri="http://schemas.openxmlformats.org/drawingml/2006/table">
            <a:tbl>
              <a:tblPr>
                <a:tableStyleId>{5C22544A-7EE6-4342-B048-85BDC9FD1C3A}</a:tableStyleId>
              </a:tblPr>
              <a:tblGrid>
                <a:gridCol w="1027601">
                  <a:extLst>
                    <a:ext uri="{9D8B030D-6E8A-4147-A177-3AD203B41FA5}">
                      <a16:colId xmlns:a16="http://schemas.microsoft.com/office/drawing/2014/main" val="1220534168"/>
                    </a:ext>
                  </a:extLst>
                </a:gridCol>
                <a:gridCol w="858891">
                  <a:extLst>
                    <a:ext uri="{9D8B030D-6E8A-4147-A177-3AD203B41FA5}">
                      <a16:colId xmlns:a16="http://schemas.microsoft.com/office/drawing/2014/main" val="791597616"/>
                    </a:ext>
                  </a:extLst>
                </a:gridCol>
                <a:gridCol w="736192">
                  <a:extLst>
                    <a:ext uri="{9D8B030D-6E8A-4147-A177-3AD203B41FA5}">
                      <a16:colId xmlns:a16="http://schemas.microsoft.com/office/drawing/2014/main" val="4282071348"/>
                    </a:ext>
                  </a:extLst>
                </a:gridCol>
              </a:tblGrid>
              <a:tr h="368300">
                <a:tc>
                  <a:txBody>
                    <a:bodyPr/>
                    <a:lstStyle/>
                    <a:p>
                      <a:pPr algn="ctr" fontAlgn="b"/>
                      <a:r>
                        <a:rPr lang="en-US" sz="1100" u="none" strike="noStrike">
                          <a:effectLst/>
                        </a:rPr>
                        <a:t>Geographical </a:t>
                      </a:r>
                      <a:br>
                        <a:rPr lang="en-US" sz="1100" u="none" strike="noStrike">
                          <a:effectLst/>
                        </a:rPr>
                      </a:br>
                      <a:r>
                        <a:rPr lang="en-US" sz="1100" u="none" strike="noStrike">
                          <a:effectLst/>
                        </a:rPr>
                        <a:t>Area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Number of responses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8790153"/>
                  </a:ext>
                </a:extLst>
              </a:tr>
              <a:tr h="203200">
                <a:tc>
                  <a:txBody>
                    <a:bodyPr/>
                    <a:lstStyle/>
                    <a:p>
                      <a:pPr algn="l" fontAlgn="ctr"/>
                      <a:r>
                        <a:rPr lang="en-US" sz="1200" u="none" strike="noStrike">
                          <a:effectLst/>
                        </a:rPr>
                        <a:t>Europe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374</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84,4</a:t>
                      </a:r>
                      <a:endParaRPr lang="en-US" sz="12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69132544"/>
                  </a:ext>
                </a:extLst>
              </a:tr>
              <a:tr h="393700">
                <a:tc>
                  <a:txBody>
                    <a:bodyPr/>
                    <a:lstStyle/>
                    <a:p>
                      <a:pPr algn="l" fontAlgn="ctr"/>
                      <a:r>
                        <a:rPr lang="en-US" sz="1200" u="none" strike="noStrike">
                          <a:effectLst/>
                        </a:rPr>
                        <a:t>North America</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57977948"/>
                  </a:ext>
                </a:extLst>
              </a:tr>
              <a:tr h="393700">
                <a:tc>
                  <a:txBody>
                    <a:bodyPr/>
                    <a:lstStyle/>
                    <a:p>
                      <a:pPr algn="l" fontAlgn="ctr"/>
                      <a:r>
                        <a:rPr lang="en-US" sz="1200" u="none" strike="noStrike">
                          <a:effectLst/>
                        </a:rPr>
                        <a:t>South America</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70282145"/>
                  </a:ext>
                </a:extLst>
              </a:tr>
              <a:tr h="196850">
                <a:tc>
                  <a:txBody>
                    <a:bodyPr/>
                    <a:lstStyle/>
                    <a:p>
                      <a:pPr algn="l" fontAlgn="ctr"/>
                      <a:r>
                        <a:rPr lang="en-US" sz="1200" u="none" strike="noStrike">
                          <a:effectLst/>
                        </a:rPr>
                        <a:t>Asia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37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8,4</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22963899"/>
                  </a:ext>
                </a:extLst>
              </a:tr>
              <a:tr h="196850">
                <a:tc>
                  <a:txBody>
                    <a:bodyPr/>
                    <a:lstStyle/>
                    <a:p>
                      <a:pPr algn="l" fontAlgn="ctr"/>
                      <a:r>
                        <a:rPr lang="en-US" sz="1200" u="none" strike="noStrike">
                          <a:effectLst/>
                        </a:rPr>
                        <a:t>Antarctica</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22596577"/>
                  </a:ext>
                </a:extLst>
              </a:tr>
              <a:tr h="196850">
                <a:tc>
                  <a:txBody>
                    <a:bodyPr/>
                    <a:lstStyle/>
                    <a:p>
                      <a:pPr algn="l" fontAlgn="ctr"/>
                      <a:r>
                        <a:rPr lang="en-US" sz="1200" u="none" strike="noStrike">
                          <a:effectLst/>
                        </a:rPr>
                        <a:t>Oceania</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64916190"/>
                  </a:ext>
                </a:extLst>
              </a:tr>
            </a:tbl>
          </a:graphicData>
        </a:graphic>
      </p:graphicFrame>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23</a:t>
            </a:fld>
            <a:endParaRPr lang="en-US"/>
          </a:p>
        </p:txBody>
      </p:sp>
    </p:spTree>
    <p:extLst>
      <p:ext uri="{BB962C8B-B14F-4D97-AF65-F5344CB8AC3E}">
        <p14:creationId xmlns:p14="http://schemas.microsoft.com/office/powerpoint/2010/main" val="265647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88" y="1020950"/>
            <a:ext cx="10515600" cy="1325563"/>
          </a:xfrm>
        </p:spPr>
        <p:txBody>
          <a:bodyPr>
            <a:normAutofit/>
          </a:bodyPr>
          <a:lstStyle/>
          <a:p>
            <a:r>
              <a:rPr lang="en-US" sz="3600" b="1" dirty="0"/>
              <a:t>How to build communities of support for teachers? </a:t>
            </a:r>
            <a:endParaRPr lang="en-GB" dirty="0"/>
          </a:p>
        </p:txBody>
      </p:sp>
      <p:sp>
        <p:nvSpPr>
          <p:cNvPr id="6" name="TextBox 5"/>
          <p:cNvSpPr txBox="1"/>
          <p:nvPr/>
        </p:nvSpPr>
        <p:spPr>
          <a:xfrm>
            <a:off x="872140" y="2346513"/>
            <a:ext cx="2854036" cy="2862322"/>
          </a:xfrm>
          <a:prstGeom prst="rect">
            <a:avLst/>
          </a:prstGeom>
          <a:noFill/>
        </p:spPr>
        <p:txBody>
          <a:bodyPr wrap="square" rtlCol="0">
            <a:spAutoFit/>
          </a:bodyPr>
          <a:lstStyle/>
          <a:p>
            <a:r>
              <a:rPr lang="en-GB" dirty="0" smtClean="0">
                <a:latin typeface="Georgia" panose="02040502050405020303" pitchFamily="18" charset="0"/>
              </a:rPr>
              <a:t>EDEN webinar within the initiative </a:t>
            </a:r>
            <a:r>
              <a:rPr lang="en-GB" b="1" dirty="0" smtClean="0">
                <a:latin typeface="Georgia" panose="02040502050405020303" pitchFamily="18" charset="0"/>
              </a:rPr>
              <a:t>Education in time od new normal</a:t>
            </a:r>
          </a:p>
          <a:p>
            <a:r>
              <a:rPr lang="en-GB" dirty="0" smtClean="0">
                <a:latin typeface="Georgia" panose="02040502050405020303" pitchFamily="18" charset="0"/>
              </a:rPr>
              <a:t>October 5th, 2020</a:t>
            </a:r>
          </a:p>
          <a:p>
            <a:r>
              <a:rPr lang="en-GB" dirty="0" smtClean="0">
                <a:latin typeface="Georgia" panose="02040502050405020303" pitchFamily="18" charset="0"/>
              </a:rPr>
              <a:t>Recording available: </a:t>
            </a:r>
            <a:r>
              <a:rPr lang="hr-HR" dirty="0" smtClean="0">
                <a:latin typeface="Georgia" panose="02040502050405020303" pitchFamily="18" charset="0"/>
              </a:rPr>
              <a:t>http</a:t>
            </a:r>
            <a:r>
              <a:rPr lang="hr-HR" dirty="0">
                <a:latin typeface="Georgia" panose="02040502050405020303" pitchFamily="18" charset="0"/>
              </a:rPr>
              <a:t>://www.eden-online.org/eden_conference/how-to-build-communities-of-support-for-teachers/ </a:t>
            </a:r>
            <a:endParaRPr lang="en-GB" dirty="0">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4795089" y="2005300"/>
            <a:ext cx="4153684" cy="2372736"/>
          </a:xfrm>
          <a:prstGeom prst="rect">
            <a:avLst/>
          </a:prstGeom>
          <a:ln>
            <a:solidFill>
              <a:schemeClr val="accent1"/>
            </a:solidFill>
          </a:ln>
        </p:spPr>
      </p:pic>
      <p:pic>
        <p:nvPicPr>
          <p:cNvPr id="8" name="Picture 7"/>
          <p:cNvPicPr>
            <a:picLocks noChangeAspect="1"/>
          </p:cNvPicPr>
          <p:nvPr/>
        </p:nvPicPr>
        <p:blipFill>
          <a:blip r:embed="rId3"/>
          <a:stretch>
            <a:fillRect/>
          </a:stretch>
        </p:blipFill>
        <p:spPr>
          <a:xfrm>
            <a:off x="8090260" y="3855707"/>
            <a:ext cx="3754928" cy="270625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4000032" y="4478337"/>
            <a:ext cx="4090228" cy="2379663"/>
          </a:xfrm>
          <a:prstGeom prst="rect">
            <a:avLst/>
          </a:prstGeom>
          <a:ln>
            <a:solidFill>
              <a:schemeClr val="accent1"/>
            </a:solidFill>
          </a:ln>
        </p:spPr>
      </p:pic>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24</a:t>
            </a:fld>
            <a:endParaRPr lang="en-US"/>
          </a:p>
        </p:txBody>
      </p:sp>
    </p:spTree>
    <p:extLst>
      <p:ext uri="{BB962C8B-B14F-4D97-AF65-F5344CB8AC3E}">
        <p14:creationId xmlns:p14="http://schemas.microsoft.com/office/powerpoint/2010/main" val="3624465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385" y="993197"/>
            <a:ext cx="10515600" cy="1325563"/>
          </a:xfrm>
        </p:spPr>
        <p:txBody>
          <a:bodyPr>
            <a:normAutofit/>
          </a:bodyPr>
          <a:lstStyle/>
          <a:p>
            <a:r>
              <a:rPr lang="hr-HR" sz="3200" b="1" dirty="0"/>
              <a:t>Steve </a:t>
            </a:r>
            <a:r>
              <a:rPr lang="hr-HR" sz="3200" b="1" dirty="0" err="1"/>
              <a:t>Wheeler</a:t>
            </a:r>
            <a:r>
              <a:rPr lang="hr-HR" sz="3200" b="1" dirty="0"/>
              <a:t> - </a:t>
            </a:r>
            <a:r>
              <a:rPr lang="en-US" sz="3200" b="1" dirty="0"/>
              <a:t>Building online communities of learning</a:t>
            </a:r>
            <a:endParaRPr lang="en-GB" sz="3200" b="1" dirty="0"/>
          </a:p>
        </p:txBody>
      </p:sp>
      <p:pic>
        <p:nvPicPr>
          <p:cNvPr id="5" name="Content Placeholder 4"/>
          <p:cNvPicPr>
            <a:picLocks noGrp="1" noChangeAspect="1"/>
          </p:cNvPicPr>
          <p:nvPr>
            <p:ph idx="1"/>
          </p:nvPr>
        </p:nvPicPr>
        <p:blipFill>
          <a:blip r:embed="rId2"/>
          <a:stretch>
            <a:fillRect/>
          </a:stretch>
        </p:blipFill>
        <p:spPr>
          <a:xfrm>
            <a:off x="4453851" y="1824181"/>
            <a:ext cx="7459134" cy="4195763"/>
          </a:xfrm>
          <a:prstGeom prst="rect">
            <a:avLst/>
          </a:prstGeom>
        </p:spPr>
      </p:pic>
      <p:sp>
        <p:nvSpPr>
          <p:cNvPr id="6" name="TextBox 5"/>
          <p:cNvSpPr txBox="1"/>
          <p:nvPr/>
        </p:nvSpPr>
        <p:spPr>
          <a:xfrm>
            <a:off x="692727" y="2244436"/>
            <a:ext cx="3408218" cy="2862322"/>
          </a:xfrm>
          <a:prstGeom prst="rect">
            <a:avLst/>
          </a:prstGeom>
          <a:noFill/>
        </p:spPr>
        <p:txBody>
          <a:bodyPr wrap="square" rtlCol="0">
            <a:spAutoFit/>
          </a:bodyPr>
          <a:lstStyle/>
          <a:p>
            <a:r>
              <a:rPr lang="en-GB" dirty="0" smtClean="0">
                <a:latin typeface="Georgia" panose="02040502050405020303" pitchFamily="18" charset="0"/>
              </a:rPr>
              <a:t>EDEN webinar within the initiative </a:t>
            </a:r>
            <a:r>
              <a:rPr lang="en-GB" i="1" dirty="0" smtClean="0">
                <a:latin typeface="Georgia" panose="02040502050405020303" pitchFamily="18" charset="0"/>
              </a:rPr>
              <a:t>Education in time od pandemic</a:t>
            </a:r>
          </a:p>
          <a:p>
            <a:r>
              <a:rPr lang="en-GB" dirty="0" smtClean="0">
                <a:latin typeface="Georgia" panose="02040502050405020303" pitchFamily="18" charset="0"/>
              </a:rPr>
              <a:t>May 4th, 2020</a:t>
            </a:r>
          </a:p>
          <a:p>
            <a:r>
              <a:rPr lang="en-GB" dirty="0" smtClean="0">
                <a:latin typeface="Georgia" panose="02040502050405020303" pitchFamily="18" charset="0"/>
              </a:rPr>
              <a:t>Recording available: http://www.eden-online.org/eden_conference/face-to-face-at-a-distance-building-a-learning-community-online/</a:t>
            </a:r>
            <a:endParaRPr lang="en-GB" dirty="0">
              <a:latin typeface="Georgia" panose="02040502050405020303" pitchFamily="18" charset="0"/>
            </a:endParaRPr>
          </a:p>
        </p:txBody>
      </p:sp>
      <p:sp>
        <p:nvSpPr>
          <p:cNvPr id="3" name="Footer Placeholder 2"/>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25</a:t>
            </a:fld>
            <a:endParaRPr lang="en-US"/>
          </a:p>
        </p:txBody>
      </p:sp>
    </p:spTree>
    <p:extLst>
      <p:ext uri="{BB962C8B-B14F-4D97-AF65-F5344CB8AC3E}">
        <p14:creationId xmlns:p14="http://schemas.microsoft.com/office/powerpoint/2010/main" val="4179718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GB" dirty="0"/>
          </a:p>
        </p:txBody>
      </p:sp>
      <p:sp>
        <p:nvSpPr>
          <p:cNvPr id="3" name="Content Placeholder 2"/>
          <p:cNvSpPr>
            <a:spLocks noGrp="1"/>
          </p:cNvSpPr>
          <p:nvPr>
            <p:ph idx="1"/>
          </p:nvPr>
        </p:nvSpPr>
        <p:spPr/>
        <p:txBody>
          <a:bodyPr/>
          <a:lstStyle/>
          <a:p>
            <a:r>
              <a:rPr lang="en-GB" dirty="0" smtClean="0"/>
              <a:t>How can we continue to leverage and </a:t>
            </a:r>
            <a:r>
              <a:rPr lang="en-GB" dirty="0" err="1" smtClean="0"/>
              <a:t>strenghten</a:t>
            </a:r>
            <a:r>
              <a:rPr lang="en-GB" dirty="0" smtClean="0"/>
              <a:t> educators resilience to </a:t>
            </a:r>
            <a:r>
              <a:rPr lang="hr-HR" dirty="0" err="1" smtClean="0"/>
              <a:t>present</a:t>
            </a:r>
            <a:r>
              <a:rPr lang="hr-HR" dirty="0" smtClean="0"/>
              <a:t> </a:t>
            </a:r>
            <a:r>
              <a:rPr lang="en-GB" dirty="0" smtClean="0"/>
              <a:t>situation?</a:t>
            </a:r>
            <a:endParaRPr lang="en-GB" dirty="0"/>
          </a:p>
        </p:txBody>
      </p:sp>
      <p:sp>
        <p:nvSpPr>
          <p:cNvPr id="4" name="Footer Placeholder 3"/>
          <p:cNvSpPr>
            <a:spLocks noGrp="1"/>
          </p:cNvSpPr>
          <p:nvPr>
            <p:ph type="ftr" sz="quarter" idx="11"/>
          </p:nvPr>
        </p:nvSpPr>
        <p:spPr/>
        <p:txBody>
          <a:bodyPr/>
          <a:lstStyle/>
          <a:p>
            <a:r>
              <a:rPr lang="en-US" smtClean="0"/>
              <a:t>OEB, Berlin, December 2nd, 2021</a:t>
            </a:r>
            <a:endParaRPr lang="en-US"/>
          </a:p>
        </p:txBody>
      </p:sp>
      <p:sp>
        <p:nvSpPr>
          <p:cNvPr id="5" name="Slide Number Placeholder 4"/>
          <p:cNvSpPr>
            <a:spLocks noGrp="1"/>
          </p:cNvSpPr>
          <p:nvPr>
            <p:ph type="sldNum" sz="quarter" idx="12"/>
          </p:nvPr>
        </p:nvSpPr>
        <p:spPr/>
        <p:txBody>
          <a:bodyPr/>
          <a:lstStyle/>
          <a:p>
            <a:fld id="{6E2F9835-1FF2-45E4-B523-A97FD2248A2A}" type="slidenum">
              <a:rPr lang="en-US" smtClean="0"/>
              <a:t>26</a:t>
            </a:fld>
            <a:endParaRPr lang="en-US"/>
          </a:p>
        </p:txBody>
      </p:sp>
    </p:spTree>
    <p:extLst>
      <p:ext uri="{BB962C8B-B14F-4D97-AF65-F5344CB8AC3E}">
        <p14:creationId xmlns:p14="http://schemas.microsoft.com/office/powerpoint/2010/main" val="3362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03" y="1196816"/>
            <a:ext cx="10181738" cy="936625"/>
          </a:xfrm>
        </p:spPr>
        <p:txBody>
          <a:bodyPr>
            <a:normAutofit/>
          </a:bodyPr>
          <a:lstStyle/>
          <a:p>
            <a:r>
              <a:rPr lang="en-GB" sz="3200" dirty="0"/>
              <a:t>Possible scenarios…</a:t>
            </a:r>
            <a:r>
              <a:rPr lang="hr-HR" sz="3200" dirty="0" err="1"/>
              <a:t>after</a:t>
            </a:r>
            <a:r>
              <a:rPr lang="hr-HR" sz="3200" dirty="0"/>
              <a:t> </a:t>
            </a:r>
            <a:r>
              <a:rPr lang="hr-HR" sz="3200" dirty="0" err="1"/>
              <a:t>pandemic</a:t>
            </a:r>
            <a:endParaRPr lang="en-GB" sz="3200" dirty="0"/>
          </a:p>
        </p:txBody>
      </p:sp>
      <p:sp>
        <p:nvSpPr>
          <p:cNvPr id="3" name="Content Placeholder 2"/>
          <p:cNvSpPr>
            <a:spLocks noGrp="1"/>
          </p:cNvSpPr>
          <p:nvPr>
            <p:ph idx="1"/>
          </p:nvPr>
        </p:nvSpPr>
        <p:spPr>
          <a:xfrm>
            <a:off x="1199456" y="2030931"/>
            <a:ext cx="10166920" cy="3932672"/>
          </a:xfrm>
        </p:spPr>
        <p:txBody>
          <a:bodyPr>
            <a:normAutofit lnSpcReduction="10000"/>
          </a:bodyPr>
          <a:lstStyle/>
          <a:p>
            <a:endParaRPr lang="hr-HR" b="1" dirty="0" smtClean="0"/>
          </a:p>
          <a:p>
            <a:r>
              <a:rPr lang="en-US" b="1" dirty="0" smtClean="0"/>
              <a:t>Restore</a:t>
            </a:r>
            <a:r>
              <a:rPr lang="en-US" b="1" dirty="0"/>
              <a:t>.</a:t>
            </a:r>
            <a:r>
              <a:rPr lang="en-US" dirty="0"/>
              <a:t> </a:t>
            </a:r>
            <a:r>
              <a:rPr lang="en-US" i="1" dirty="0"/>
              <a:t>We will be focused on figuring out what to do to get back to where we were before the pandemic.</a:t>
            </a:r>
            <a:endParaRPr lang="en-US" dirty="0"/>
          </a:p>
          <a:p>
            <a:r>
              <a:rPr lang="en-US" b="1" dirty="0"/>
              <a:t>Evolve.</a:t>
            </a:r>
            <a:r>
              <a:rPr lang="en-US" dirty="0"/>
              <a:t> </a:t>
            </a:r>
            <a:r>
              <a:rPr lang="en-US" i="1" dirty="0"/>
              <a:t>We will be focused on adapting to the new normal.</a:t>
            </a:r>
            <a:endParaRPr lang="en-US" dirty="0"/>
          </a:p>
          <a:p>
            <a:r>
              <a:rPr lang="en-US" b="1" dirty="0"/>
              <a:t>Transform.</a:t>
            </a:r>
            <a:r>
              <a:rPr lang="en-US" dirty="0"/>
              <a:t> </a:t>
            </a:r>
            <a:r>
              <a:rPr lang="en-US" i="1" dirty="0"/>
              <a:t>We will be focused on redefining our institution and taking an active role in creating the innovative future of higher education.</a:t>
            </a:r>
            <a:endParaRPr lang="en-US" dirty="0"/>
          </a:p>
          <a:p>
            <a:endParaRPr lang="hr-HR" dirty="0" smtClean="0"/>
          </a:p>
          <a:p>
            <a:r>
              <a:rPr lang="hr-HR" dirty="0" err="1" smtClean="0">
                <a:effectLst>
                  <a:outerShdw blurRad="38100" dist="38100" dir="2700000" algn="tl">
                    <a:srgbClr val="000000">
                      <a:alpha val="43137"/>
                    </a:srgbClr>
                  </a:outerShdw>
                </a:effectLst>
              </a:rPr>
              <a:t>Which</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scenario</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will</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you</a:t>
            </a:r>
            <a:r>
              <a:rPr lang="hr-HR" dirty="0" smtClean="0">
                <a:effectLst>
                  <a:outerShdw blurRad="38100" dist="38100" dir="2700000" algn="tl">
                    <a:srgbClr val="000000">
                      <a:alpha val="43137"/>
                    </a:srgbClr>
                  </a:outerShdw>
                </a:effectLst>
              </a:rPr>
              <a:t> </a:t>
            </a:r>
            <a:r>
              <a:rPr lang="hr-HR" dirty="0" err="1" smtClean="0">
                <a:effectLst>
                  <a:outerShdw blurRad="38100" dist="38100" dir="2700000" algn="tl">
                    <a:srgbClr val="000000">
                      <a:alpha val="43137"/>
                    </a:srgbClr>
                  </a:outerShdw>
                </a:effectLst>
              </a:rPr>
              <a:t>choose</a:t>
            </a:r>
            <a:r>
              <a:rPr lang="hr-HR" dirty="0" smtClean="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312" y="4814329"/>
            <a:ext cx="2997991" cy="1900854"/>
          </a:xfrm>
          <a:prstGeom prst="rect">
            <a:avLst/>
          </a:prstGeom>
        </p:spPr>
      </p:pic>
      <p:sp>
        <p:nvSpPr>
          <p:cNvPr id="6" name="Footer Placeholder 5"/>
          <p:cNvSpPr>
            <a:spLocks noGrp="1"/>
          </p:cNvSpPr>
          <p:nvPr>
            <p:ph type="ftr" sz="quarter" idx="11"/>
          </p:nvPr>
        </p:nvSpPr>
        <p:spPr/>
        <p:txBody>
          <a:bodyPr/>
          <a:lstStyle/>
          <a:p>
            <a:pPr>
              <a:defRPr/>
            </a:pPr>
            <a:r>
              <a:rPr lang="en-US" smtClean="0"/>
              <a:t>OEB, Berlin, December 2nd, 2021</a:t>
            </a:r>
            <a:endParaRPr lang="en-GB" dirty="0"/>
          </a:p>
        </p:txBody>
      </p:sp>
      <p:sp>
        <p:nvSpPr>
          <p:cNvPr id="4" name="Slide Number Placeholder 3"/>
          <p:cNvSpPr>
            <a:spLocks noGrp="1"/>
          </p:cNvSpPr>
          <p:nvPr>
            <p:ph type="sldNum" sz="quarter" idx="12"/>
          </p:nvPr>
        </p:nvSpPr>
        <p:spPr/>
        <p:txBody>
          <a:bodyPr/>
          <a:lstStyle/>
          <a:p>
            <a:fld id="{6E2F9835-1FF2-45E4-B523-A97FD2248A2A}" type="slidenum">
              <a:rPr lang="en-US" smtClean="0"/>
              <a:t>27</a:t>
            </a:fld>
            <a:endParaRPr lang="en-US"/>
          </a:p>
        </p:txBody>
      </p:sp>
    </p:spTree>
    <p:extLst>
      <p:ext uri="{BB962C8B-B14F-4D97-AF65-F5344CB8AC3E}">
        <p14:creationId xmlns:p14="http://schemas.microsoft.com/office/powerpoint/2010/main" val="132321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89" y="982166"/>
            <a:ext cx="10515600" cy="1325563"/>
          </a:xfrm>
        </p:spPr>
        <p:txBody>
          <a:bodyPr>
            <a:normAutofit/>
          </a:bodyPr>
          <a:lstStyle/>
          <a:p>
            <a:r>
              <a:rPr lang="hr-HR" sz="3200" dirty="0" err="1" smtClean="0"/>
              <a:t>Education</a:t>
            </a:r>
            <a:r>
              <a:rPr lang="hr-HR" sz="3200" dirty="0" smtClean="0"/>
              <a:t> </a:t>
            </a:r>
            <a:r>
              <a:rPr lang="en-GB" sz="3200" dirty="0" smtClean="0"/>
              <a:t>and crises caused by COVID-19</a:t>
            </a:r>
            <a:endParaRPr lang="en-GB" sz="3200" dirty="0"/>
          </a:p>
        </p:txBody>
      </p:sp>
      <p:sp>
        <p:nvSpPr>
          <p:cNvPr id="3" name="Content Placeholder 2"/>
          <p:cNvSpPr>
            <a:spLocks noGrp="1"/>
          </p:cNvSpPr>
          <p:nvPr>
            <p:ph idx="1"/>
          </p:nvPr>
        </p:nvSpPr>
        <p:spPr>
          <a:xfrm>
            <a:off x="838200" y="2369746"/>
            <a:ext cx="10515600" cy="3807217"/>
          </a:xfrm>
        </p:spPr>
        <p:txBody>
          <a:bodyPr>
            <a:normAutofit fontScale="92500" lnSpcReduction="10000"/>
          </a:bodyPr>
          <a:lstStyle/>
          <a:p>
            <a:r>
              <a:rPr lang="en-GB" sz="2400" dirty="0" smtClean="0"/>
              <a:t>Biggest disruption in education in history</a:t>
            </a:r>
          </a:p>
          <a:p>
            <a:r>
              <a:rPr lang="en-GB" sz="2400" dirty="0" smtClean="0"/>
              <a:t>Transition and adaptation to work, study and life in an online environment, </a:t>
            </a:r>
            <a:r>
              <a:rPr lang="en-GB" sz="2400" dirty="0" err="1" smtClean="0"/>
              <a:t>environemnt</a:t>
            </a:r>
            <a:r>
              <a:rPr lang="en-GB" sz="2400" dirty="0" smtClean="0"/>
              <a:t> with limitations and less freedom</a:t>
            </a:r>
          </a:p>
          <a:p>
            <a:r>
              <a:rPr lang="en-GB" sz="2400" dirty="0" smtClean="0"/>
              <a:t>Even greater digital divide in society - people who do not have access to the Internet, do not have computers and do not have digital skills</a:t>
            </a:r>
          </a:p>
          <a:p>
            <a:r>
              <a:rPr lang="en-GB" sz="2400" dirty="0" smtClean="0"/>
              <a:t>Education institutions and teachers unprepared for going online</a:t>
            </a:r>
          </a:p>
          <a:p>
            <a:r>
              <a:rPr lang="en-GB" sz="2400" dirty="0" smtClean="0"/>
              <a:t>Technology is seen as complement rather than transform practice</a:t>
            </a:r>
          </a:p>
          <a:p>
            <a:r>
              <a:rPr lang="en-GB" sz="2400" dirty="0" smtClean="0"/>
              <a:t>Emergency remote teaching dominate </a:t>
            </a:r>
          </a:p>
          <a:p>
            <a:r>
              <a:rPr lang="en-GB" sz="2400" dirty="0" smtClean="0"/>
              <a:t>Online education taken as the deficit model, second best</a:t>
            </a:r>
          </a:p>
          <a:p>
            <a:r>
              <a:rPr lang="en-GB" sz="2400" dirty="0" smtClean="0"/>
              <a:t>Major financial impact on the global higher education</a:t>
            </a:r>
          </a:p>
          <a:p>
            <a:endParaRPr lang="en-GB" dirty="0" smtClean="0"/>
          </a:p>
          <a:p>
            <a:endParaRPr lang="en-GB" dirty="0"/>
          </a:p>
        </p:txBody>
      </p:sp>
      <p:pic>
        <p:nvPicPr>
          <p:cNvPr id="4" name="Picture 2" descr="The Effects of Multitasking on Learning | Optimind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136743" y="4889263"/>
            <a:ext cx="2521857" cy="1666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8584" y="6418367"/>
            <a:ext cx="4173416" cy="215444"/>
          </a:xfrm>
          <a:prstGeom prst="rect">
            <a:avLst/>
          </a:prstGeom>
        </p:spPr>
        <p:txBody>
          <a:bodyPr wrap="square">
            <a:spAutoFit/>
          </a:bodyPr>
          <a:lstStyle/>
          <a:p>
            <a:r>
              <a:rPr lang="en-GB" sz="800" dirty="0" smtClean="0"/>
              <a:t>https://drjanestewart.wordpress.com/2014/11/23/the-effects-of-multitasking-on-learning/ </a:t>
            </a:r>
            <a:endParaRPr lang="en-GB" sz="800" dirty="0"/>
          </a:p>
        </p:txBody>
      </p:sp>
      <p:sp>
        <p:nvSpPr>
          <p:cNvPr id="7" name="Footer Placeholder 6"/>
          <p:cNvSpPr>
            <a:spLocks noGrp="1"/>
          </p:cNvSpPr>
          <p:nvPr>
            <p:ph type="ftr" sz="quarter" idx="11"/>
          </p:nvPr>
        </p:nvSpPr>
        <p:spPr/>
        <p:txBody>
          <a:bodyPr/>
          <a:lstStyle/>
          <a:p>
            <a:r>
              <a:rPr lang="en-US" smtClean="0"/>
              <a:t>OEB, Berlin, December 2nd, 2021</a:t>
            </a:r>
            <a:endParaRPr lang="en-US"/>
          </a:p>
        </p:txBody>
      </p:sp>
      <p:sp>
        <p:nvSpPr>
          <p:cNvPr id="6" name="Slide Number Placeholder 5"/>
          <p:cNvSpPr>
            <a:spLocks noGrp="1"/>
          </p:cNvSpPr>
          <p:nvPr>
            <p:ph type="sldNum" sz="quarter" idx="12"/>
          </p:nvPr>
        </p:nvSpPr>
        <p:spPr/>
        <p:txBody>
          <a:bodyPr/>
          <a:lstStyle/>
          <a:p>
            <a:fld id="{6E2F9835-1FF2-45E4-B523-A97FD2248A2A}" type="slidenum">
              <a:rPr lang="en-US" smtClean="0"/>
              <a:t>3</a:t>
            </a:fld>
            <a:endParaRPr lang="en-US"/>
          </a:p>
        </p:txBody>
      </p:sp>
    </p:spTree>
    <p:extLst>
      <p:ext uri="{BB962C8B-B14F-4D97-AF65-F5344CB8AC3E}">
        <p14:creationId xmlns:p14="http://schemas.microsoft.com/office/powerpoint/2010/main" val="2610671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65" y="662463"/>
            <a:ext cx="10515600" cy="1325563"/>
          </a:xfrm>
        </p:spPr>
        <p:txBody>
          <a:bodyPr>
            <a:normAutofit/>
          </a:bodyPr>
          <a:lstStyle/>
          <a:p>
            <a:r>
              <a:rPr lang="hr-HR" sz="3200" dirty="0" err="1"/>
              <a:t>Education</a:t>
            </a:r>
            <a:r>
              <a:rPr lang="hr-HR" sz="3200" dirty="0"/>
              <a:t> </a:t>
            </a:r>
            <a:r>
              <a:rPr lang="en-GB" sz="3200" dirty="0"/>
              <a:t>and crises caused by </a:t>
            </a:r>
            <a:r>
              <a:rPr lang="en-GB" sz="3200" dirty="0" smtClean="0"/>
              <a:t>COVID-19</a:t>
            </a:r>
            <a:r>
              <a:rPr lang="hr-HR" sz="3200" dirty="0" smtClean="0"/>
              <a:t> (2)</a:t>
            </a:r>
            <a:endParaRPr lang="en-GB" sz="3200" b="1" dirty="0"/>
          </a:p>
        </p:txBody>
      </p:sp>
      <p:sp>
        <p:nvSpPr>
          <p:cNvPr id="3" name="Content Placeholder 2"/>
          <p:cNvSpPr>
            <a:spLocks noGrp="1"/>
          </p:cNvSpPr>
          <p:nvPr>
            <p:ph idx="1"/>
          </p:nvPr>
        </p:nvSpPr>
        <p:spPr>
          <a:xfrm>
            <a:off x="1501541" y="1809549"/>
            <a:ext cx="10003071" cy="4851133"/>
          </a:xfrm>
        </p:spPr>
        <p:txBody>
          <a:bodyPr>
            <a:normAutofit fontScale="92500" lnSpcReduction="20000"/>
          </a:bodyPr>
          <a:lstStyle/>
          <a:p>
            <a:r>
              <a:rPr lang="en-GB" dirty="0" smtClean="0"/>
              <a:t>Pandemic challenged many existing assumptions and routines </a:t>
            </a:r>
          </a:p>
          <a:p>
            <a:pPr lvl="1"/>
            <a:r>
              <a:rPr lang="en-GB" dirty="0" smtClean="0"/>
              <a:t>Those teachers who have used e-learning before, easier and faster moved their teaching online</a:t>
            </a:r>
          </a:p>
          <a:p>
            <a:pPr lvl="1"/>
            <a:r>
              <a:rPr lang="en-GB" dirty="0" smtClean="0"/>
              <a:t>Those teachers who did not use any digital tools in their teaching had more difficulties to find out how to organize their teaching in online environment</a:t>
            </a:r>
          </a:p>
          <a:p>
            <a:r>
              <a:rPr lang="en-GB" b="1" dirty="0" smtClean="0"/>
              <a:t>Lack of teachers’ digital skills resulted in low use of possibilities of digital technologies, high workload and stress</a:t>
            </a:r>
          </a:p>
          <a:p>
            <a:r>
              <a:rPr lang="en-GB" dirty="0" smtClean="0"/>
              <a:t>Teacher could not do it by themselves any more, they needed help and support in following:</a:t>
            </a:r>
          </a:p>
          <a:p>
            <a:pPr lvl="1"/>
            <a:r>
              <a:rPr lang="en-GB" dirty="0" smtClean="0"/>
              <a:t>Which digital technologies to use?</a:t>
            </a:r>
          </a:p>
          <a:p>
            <a:pPr lvl="1"/>
            <a:r>
              <a:rPr lang="en-GB" dirty="0" smtClean="0"/>
              <a:t>Are they available?</a:t>
            </a:r>
          </a:p>
          <a:p>
            <a:pPr lvl="1"/>
            <a:r>
              <a:rPr lang="en-GB" dirty="0" smtClean="0"/>
              <a:t>How to use?</a:t>
            </a:r>
          </a:p>
          <a:p>
            <a:pPr lvl="1"/>
            <a:r>
              <a:rPr lang="en-GB" dirty="0" smtClean="0"/>
              <a:t>How to implement them into educational process</a:t>
            </a:r>
            <a:r>
              <a:rPr lang="hr-HR" dirty="0" smtClean="0"/>
              <a:t>?</a:t>
            </a:r>
            <a:endParaRPr lang="en-GB" dirty="0" smtClean="0"/>
          </a:p>
          <a:p>
            <a:r>
              <a:rPr lang="hr-HR" dirty="0" err="1" smtClean="0"/>
              <a:t>Lack</a:t>
            </a:r>
            <a:r>
              <a:rPr lang="hr-HR" dirty="0" smtClean="0"/>
              <a:t> </a:t>
            </a:r>
            <a:r>
              <a:rPr lang="hr-HR" dirty="0" err="1" smtClean="0"/>
              <a:t>of</a:t>
            </a:r>
            <a:r>
              <a:rPr lang="hr-HR" dirty="0" smtClean="0"/>
              <a:t> </a:t>
            </a:r>
            <a:r>
              <a:rPr lang="hr-HR" dirty="0" err="1" smtClean="0"/>
              <a:t>students</a:t>
            </a:r>
            <a:r>
              <a:rPr lang="hr-HR" dirty="0" smtClean="0"/>
              <a:t>’ </a:t>
            </a:r>
            <a:r>
              <a:rPr lang="hr-HR" dirty="0" err="1" smtClean="0"/>
              <a:t>digital</a:t>
            </a:r>
            <a:r>
              <a:rPr lang="hr-HR" dirty="0" smtClean="0"/>
              <a:t> </a:t>
            </a:r>
            <a:r>
              <a:rPr lang="hr-HR" dirty="0" err="1" smtClean="0"/>
              <a:t>skills</a:t>
            </a:r>
            <a:r>
              <a:rPr lang="hr-HR" dirty="0" smtClean="0"/>
              <a:t> </a:t>
            </a:r>
            <a:r>
              <a:rPr lang="hr-HR" dirty="0" err="1" smtClean="0"/>
              <a:t>resulted</a:t>
            </a:r>
            <a:r>
              <a:rPr lang="hr-HR" dirty="0" smtClean="0"/>
              <a:t> </a:t>
            </a:r>
            <a:r>
              <a:rPr lang="hr-HR" dirty="0" err="1" smtClean="0"/>
              <a:t>in</a:t>
            </a:r>
            <a:r>
              <a:rPr lang="hr-HR" dirty="0" smtClean="0"/>
              <a:t> </a:t>
            </a:r>
            <a:r>
              <a:rPr lang="hr-HR" dirty="0" err="1" smtClean="0"/>
              <a:t>confusion</a:t>
            </a:r>
            <a:r>
              <a:rPr lang="hr-HR" dirty="0"/>
              <a:t> </a:t>
            </a:r>
            <a:r>
              <a:rPr lang="hr-HR" dirty="0" err="1" smtClean="0"/>
              <a:t>and</a:t>
            </a:r>
            <a:r>
              <a:rPr lang="hr-HR" dirty="0" smtClean="0"/>
              <a:t> </a:t>
            </a:r>
            <a:r>
              <a:rPr lang="hr-HR" dirty="0" err="1" smtClean="0"/>
              <a:t>stress</a:t>
            </a:r>
            <a:endParaRPr lang="en-GB" b="1" dirty="0"/>
          </a:p>
          <a:p>
            <a:endParaRPr lang="en-GB" dirty="0"/>
          </a:p>
        </p:txBody>
      </p:sp>
      <p:sp>
        <p:nvSpPr>
          <p:cNvPr id="4" name="Footer Placeholder 3"/>
          <p:cNvSpPr>
            <a:spLocks noGrp="1"/>
          </p:cNvSpPr>
          <p:nvPr>
            <p:ph type="ftr" sz="quarter" idx="11"/>
          </p:nvPr>
        </p:nvSpPr>
        <p:spPr/>
        <p:txBody>
          <a:bodyPr/>
          <a:lstStyle/>
          <a:p>
            <a:r>
              <a:rPr lang="en-US" smtClean="0"/>
              <a:t>OEB, Berlin, December 2nd, 2021</a:t>
            </a:r>
            <a:endParaRPr lang="en-US"/>
          </a:p>
        </p:txBody>
      </p:sp>
      <p:sp>
        <p:nvSpPr>
          <p:cNvPr id="5" name="Slide Number Placeholder 4"/>
          <p:cNvSpPr>
            <a:spLocks noGrp="1"/>
          </p:cNvSpPr>
          <p:nvPr>
            <p:ph type="sldNum" sz="quarter" idx="12"/>
          </p:nvPr>
        </p:nvSpPr>
        <p:spPr/>
        <p:txBody>
          <a:bodyPr/>
          <a:lstStyle/>
          <a:p>
            <a:fld id="{6E2F9835-1FF2-45E4-B523-A97FD2248A2A}" type="slidenum">
              <a:rPr lang="en-US" smtClean="0"/>
              <a:t>4</a:t>
            </a:fld>
            <a:endParaRPr lang="en-US"/>
          </a:p>
        </p:txBody>
      </p:sp>
    </p:spTree>
    <p:extLst>
      <p:ext uri="{BB962C8B-B14F-4D97-AF65-F5344CB8AC3E}">
        <p14:creationId xmlns:p14="http://schemas.microsoft.com/office/powerpoint/2010/main" val="227310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GB" dirty="0"/>
          </a:p>
        </p:txBody>
      </p:sp>
      <p:sp>
        <p:nvSpPr>
          <p:cNvPr id="3" name="Content Placeholder 2"/>
          <p:cNvSpPr>
            <a:spLocks noGrp="1"/>
          </p:cNvSpPr>
          <p:nvPr>
            <p:ph idx="1"/>
          </p:nvPr>
        </p:nvSpPr>
        <p:spPr/>
        <p:txBody>
          <a:bodyPr/>
          <a:lstStyle/>
          <a:p>
            <a:r>
              <a:rPr lang="en-GB" dirty="0" smtClean="0"/>
              <a:t>What is your idea of community of practice and have you been a member of one?</a:t>
            </a:r>
          </a:p>
          <a:p>
            <a:r>
              <a:rPr lang="en-GB" dirty="0" smtClean="0"/>
              <a:t>What benefits do you see being a member of community of practice?</a:t>
            </a:r>
            <a:endParaRPr lang="en-GB" dirty="0"/>
          </a:p>
        </p:txBody>
      </p:sp>
      <p:sp>
        <p:nvSpPr>
          <p:cNvPr id="4" name="Footer Placeholder 3"/>
          <p:cNvSpPr>
            <a:spLocks noGrp="1"/>
          </p:cNvSpPr>
          <p:nvPr>
            <p:ph type="ftr" sz="quarter" idx="11"/>
          </p:nvPr>
        </p:nvSpPr>
        <p:spPr/>
        <p:txBody>
          <a:bodyPr/>
          <a:lstStyle/>
          <a:p>
            <a:r>
              <a:rPr lang="en-US" smtClean="0"/>
              <a:t>OEB, Berlin, December 2nd, 2021</a:t>
            </a:r>
            <a:endParaRPr lang="en-US"/>
          </a:p>
        </p:txBody>
      </p:sp>
      <p:sp>
        <p:nvSpPr>
          <p:cNvPr id="5" name="Slide Number Placeholder 4"/>
          <p:cNvSpPr>
            <a:spLocks noGrp="1"/>
          </p:cNvSpPr>
          <p:nvPr>
            <p:ph type="sldNum" sz="quarter" idx="12"/>
          </p:nvPr>
        </p:nvSpPr>
        <p:spPr/>
        <p:txBody>
          <a:bodyPr/>
          <a:lstStyle/>
          <a:p>
            <a:fld id="{6E2F9835-1FF2-45E4-B523-A97FD2248A2A}" type="slidenum">
              <a:rPr lang="en-US" smtClean="0"/>
              <a:t>5</a:t>
            </a:fld>
            <a:endParaRPr lang="en-US"/>
          </a:p>
        </p:txBody>
      </p:sp>
    </p:spTree>
    <p:extLst>
      <p:ext uri="{BB962C8B-B14F-4D97-AF65-F5344CB8AC3E}">
        <p14:creationId xmlns:p14="http://schemas.microsoft.com/office/powerpoint/2010/main" val="2266700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Types of collaboration</a:t>
            </a:r>
            <a:endParaRPr lang="en-GB" sz="3200" b="1" dirty="0"/>
          </a:p>
        </p:txBody>
      </p:sp>
      <p:sp>
        <p:nvSpPr>
          <p:cNvPr id="3" name="Content Placeholder 2"/>
          <p:cNvSpPr>
            <a:spLocks noGrp="1"/>
          </p:cNvSpPr>
          <p:nvPr>
            <p:ph idx="1"/>
          </p:nvPr>
        </p:nvSpPr>
        <p:spPr/>
        <p:txBody>
          <a:bodyPr>
            <a:normAutofit fontScale="92500" lnSpcReduction="10000"/>
          </a:bodyPr>
          <a:lstStyle/>
          <a:p>
            <a:r>
              <a:rPr lang="en-US" b="1" dirty="0"/>
              <a:t>Professional Learning Communities (PLC</a:t>
            </a:r>
            <a:r>
              <a:rPr lang="en-US" b="1" dirty="0" smtClean="0"/>
              <a:t>)</a:t>
            </a:r>
            <a:endParaRPr lang="hr-HR" b="1" dirty="0" smtClean="0"/>
          </a:p>
          <a:p>
            <a:r>
              <a:rPr lang="en-US" b="1" dirty="0" smtClean="0"/>
              <a:t>Professional </a:t>
            </a:r>
            <a:r>
              <a:rPr lang="en-US" b="1" dirty="0"/>
              <a:t>Learning Networks (PLN) </a:t>
            </a:r>
            <a:endParaRPr lang="hr-HR" b="1" dirty="0" smtClean="0"/>
          </a:p>
          <a:p>
            <a:endParaRPr lang="hr-HR" dirty="0" smtClean="0"/>
          </a:p>
          <a:p>
            <a:r>
              <a:rPr lang="en-GB" dirty="0"/>
              <a:t>technology plays a major role in modern teacher collaboration</a:t>
            </a:r>
          </a:p>
          <a:p>
            <a:r>
              <a:rPr lang="en-US" dirty="0" smtClean="0"/>
              <a:t>teachers </a:t>
            </a:r>
            <a:r>
              <a:rPr lang="en-US" dirty="0"/>
              <a:t>collaborating in PLCs is one way of teacher learning</a:t>
            </a:r>
            <a:endParaRPr lang="en-GB" dirty="0"/>
          </a:p>
          <a:p>
            <a:r>
              <a:rPr lang="en-US" dirty="0" smtClean="0"/>
              <a:t>actively </a:t>
            </a:r>
            <a:r>
              <a:rPr lang="en-US" dirty="0"/>
              <a:t>participating in a PLN on a social network gives you direct access to the knowledge, experience, and resources of countless educators who you may have never connected with in your immediate professional circles.</a:t>
            </a:r>
            <a:endParaRPr lang="en-GB" dirty="0"/>
          </a:p>
        </p:txBody>
      </p:sp>
      <p:sp>
        <p:nvSpPr>
          <p:cNvPr id="4" name="Slide Number Placeholder 3"/>
          <p:cNvSpPr>
            <a:spLocks noGrp="1"/>
          </p:cNvSpPr>
          <p:nvPr>
            <p:ph type="sldNum" sz="quarter" idx="12"/>
          </p:nvPr>
        </p:nvSpPr>
        <p:spPr/>
        <p:txBody>
          <a:bodyPr/>
          <a:lstStyle/>
          <a:p>
            <a:fld id="{396844D8-5611-2E43-A460-0BAABBF7726B}" type="slidenum">
              <a:rPr lang="lt-LT" smtClean="0"/>
              <a:t>6</a:t>
            </a:fld>
            <a:endParaRPr lang="lt-LT" dirty="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Tree>
    <p:extLst>
      <p:ext uri="{BB962C8B-B14F-4D97-AF65-F5344CB8AC3E}">
        <p14:creationId xmlns:p14="http://schemas.microsoft.com/office/powerpoint/2010/main" val="44922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l="6034" t="9583" b="14016"/>
          <a:stretch/>
        </p:blipFill>
        <p:spPr>
          <a:xfrm>
            <a:off x="353017" y="3633426"/>
            <a:ext cx="3478580" cy="1648691"/>
          </a:xfrm>
          <a:prstGeom prst="rect">
            <a:avLst/>
          </a:prstGeom>
        </p:spPr>
      </p:pic>
      <p:sp>
        <p:nvSpPr>
          <p:cNvPr id="2" name="Title 1"/>
          <p:cNvSpPr>
            <a:spLocks noGrp="1"/>
          </p:cNvSpPr>
          <p:nvPr>
            <p:ph type="title"/>
          </p:nvPr>
        </p:nvSpPr>
        <p:spPr>
          <a:xfrm>
            <a:off x="1309036" y="947303"/>
            <a:ext cx="9163250" cy="1325563"/>
          </a:xfrm>
        </p:spPr>
        <p:txBody>
          <a:bodyPr>
            <a:noAutofit/>
          </a:bodyPr>
          <a:lstStyle/>
          <a:p>
            <a:r>
              <a:rPr lang="hr-HR" sz="3200" dirty="0" smtClean="0"/>
              <a:t>Professional </a:t>
            </a:r>
            <a:r>
              <a:rPr lang="en-GB" sz="3200" dirty="0" smtClean="0"/>
              <a:t>collaboration</a:t>
            </a:r>
            <a:endParaRPr lang="en-GB" sz="3200" dirty="0"/>
          </a:p>
        </p:txBody>
      </p:sp>
      <p:sp>
        <p:nvSpPr>
          <p:cNvPr id="3" name="Content Placeholder 2"/>
          <p:cNvSpPr>
            <a:spLocks noGrp="1"/>
          </p:cNvSpPr>
          <p:nvPr>
            <p:ph idx="1"/>
          </p:nvPr>
        </p:nvSpPr>
        <p:spPr>
          <a:xfrm>
            <a:off x="838200" y="2184936"/>
            <a:ext cx="10515600" cy="3992028"/>
          </a:xfrm>
        </p:spPr>
        <p:txBody>
          <a:bodyPr/>
          <a:lstStyle/>
          <a:p>
            <a:pPr marL="0" indent="0">
              <a:buNone/>
            </a:pPr>
            <a:r>
              <a:rPr lang="en-GB" dirty="0" smtClean="0"/>
              <a:t>To use digital technologies to engage in collaboration with other educators, sharing and exchanging knowledge and experience, and collaboratively innovating pedagogic practices</a:t>
            </a:r>
          </a:p>
        </p:txBody>
      </p:sp>
      <p:sp>
        <p:nvSpPr>
          <p:cNvPr id="4" name="Slide Number Placeholder 3"/>
          <p:cNvSpPr>
            <a:spLocks noGrp="1"/>
          </p:cNvSpPr>
          <p:nvPr>
            <p:ph type="sldNum" sz="quarter" idx="12"/>
          </p:nvPr>
        </p:nvSpPr>
        <p:spPr/>
        <p:txBody>
          <a:bodyPr/>
          <a:lstStyle/>
          <a:p>
            <a:fld id="{396844D8-5611-2E43-A460-0BAABBF7726B}" type="slidenum">
              <a:rPr lang="lt-LT" smtClean="0"/>
              <a:t>7</a:t>
            </a:fld>
            <a:endParaRPr lang="lt-LT"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00270" y="3332869"/>
            <a:ext cx="2743201" cy="2057401"/>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15324" y="3863254"/>
            <a:ext cx="3084946" cy="23137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414" y="4326716"/>
            <a:ext cx="2768910" cy="2076683"/>
          </a:xfrm>
          <a:prstGeom prst="rect">
            <a:avLst/>
          </a:prstGeom>
        </p:spPr>
      </p:pic>
      <p:sp>
        <p:nvSpPr>
          <p:cNvPr id="9" name="Footer Placeholder 8"/>
          <p:cNvSpPr>
            <a:spLocks noGrp="1"/>
          </p:cNvSpPr>
          <p:nvPr>
            <p:ph type="ftr" sz="quarter" idx="11"/>
          </p:nvPr>
        </p:nvSpPr>
        <p:spPr/>
        <p:txBody>
          <a:bodyPr/>
          <a:lstStyle/>
          <a:p>
            <a:r>
              <a:rPr lang="en-US" smtClean="0"/>
              <a:t>OEB, Berlin, December 2nd, 2021</a:t>
            </a:r>
            <a:endParaRPr lang="en-US"/>
          </a:p>
        </p:txBody>
      </p:sp>
    </p:spTree>
    <p:extLst>
      <p:ext uri="{BB962C8B-B14F-4D97-AF65-F5344CB8AC3E}">
        <p14:creationId xmlns:p14="http://schemas.microsoft.com/office/powerpoint/2010/main" val="118968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89" y="1035063"/>
            <a:ext cx="10515600" cy="1325563"/>
          </a:xfrm>
        </p:spPr>
        <p:txBody>
          <a:bodyPr>
            <a:normAutofit/>
          </a:bodyPr>
          <a:lstStyle/>
          <a:p>
            <a:r>
              <a:rPr lang="en-GB" sz="3200" b="1" dirty="0" smtClean="0"/>
              <a:t>What are communities</a:t>
            </a:r>
            <a:r>
              <a:rPr lang="hr-HR" sz="3200" b="1" dirty="0" smtClean="0"/>
              <a:t> </a:t>
            </a:r>
            <a:r>
              <a:rPr lang="hr-HR" sz="3200" b="1" dirty="0" err="1" smtClean="0"/>
              <a:t>of</a:t>
            </a:r>
            <a:r>
              <a:rPr lang="hr-HR" sz="3200" b="1" dirty="0" smtClean="0"/>
              <a:t> </a:t>
            </a:r>
            <a:r>
              <a:rPr lang="hr-HR" sz="3200" b="1" dirty="0" err="1" smtClean="0"/>
              <a:t>practice</a:t>
            </a:r>
            <a:r>
              <a:rPr lang="en-GB" sz="3200" b="1" dirty="0" smtClean="0"/>
              <a:t>?</a:t>
            </a:r>
            <a:endParaRPr lang="en-GB" sz="3200" b="1" dirty="0"/>
          </a:p>
        </p:txBody>
      </p:sp>
      <p:sp>
        <p:nvSpPr>
          <p:cNvPr id="3" name="Content Placeholder 2"/>
          <p:cNvSpPr>
            <a:spLocks noGrp="1"/>
          </p:cNvSpPr>
          <p:nvPr>
            <p:ph idx="1"/>
          </p:nvPr>
        </p:nvSpPr>
        <p:spPr>
          <a:xfrm>
            <a:off x="1424539" y="2133600"/>
            <a:ext cx="10080073" cy="4276825"/>
          </a:xfrm>
        </p:spPr>
        <p:txBody>
          <a:bodyPr>
            <a:noAutofit/>
          </a:bodyPr>
          <a:lstStyle/>
          <a:p>
            <a:r>
              <a:rPr lang="hr-HR" sz="2400" dirty="0"/>
              <a:t>Some </a:t>
            </a:r>
            <a:r>
              <a:rPr lang="hr-HR" sz="2400" dirty="0" err="1"/>
              <a:t>common</a:t>
            </a:r>
            <a:r>
              <a:rPr lang="hr-HR" sz="2400" dirty="0"/>
              <a:t> </a:t>
            </a:r>
            <a:r>
              <a:rPr lang="hr-HR" sz="2400" dirty="0" err="1"/>
              <a:t>terms</a:t>
            </a:r>
            <a:r>
              <a:rPr lang="hr-HR" sz="2400" dirty="0"/>
              <a:t>: </a:t>
            </a:r>
            <a:r>
              <a:rPr lang="en-US" sz="2400" dirty="0"/>
              <a:t> </a:t>
            </a:r>
            <a:r>
              <a:rPr lang="en-US" sz="2400" i="1" dirty="0"/>
              <a:t>professional learning groups</a:t>
            </a:r>
            <a:r>
              <a:rPr lang="en-US" sz="2400" dirty="0"/>
              <a:t>, </a:t>
            </a:r>
            <a:r>
              <a:rPr lang="en-US" sz="2400" i="1" dirty="0"/>
              <a:t>collaborative learning communities</a:t>
            </a:r>
            <a:r>
              <a:rPr lang="en-US" sz="2400" dirty="0"/>
              <a:t>, </a:t>
            </a:r>
            <a:r>
              <a:rPr lang="en-US" sz="2400" i="1" dirty="0"/>
              <a:t>critical friends groups</a:t>
            </a:r>
            <a:r>
              <a:rPr lang="en-US" sz="2400" dirty="0"/>
              <a:t>, </a:t>
            </a:r>
            <a:r>
              <a:rPr lang="hr-HR" sz="2400" i="1" dirty="0" err="1" smtClean="0"/>
              <a:t>professional</a:t>
            </a:r>
            <a:r>
              <a:rPr lang="hr-HR" sz="2400" i="1" dirty="0" smtClean="0"/>
              <a:t> </a:t>
            </a:r>
            <a:r>
              <a:rPr lang="hr-HR" sz="2400" i="1" dirty="0" err="1" smtClean="0"/>
              <a:t>learning</a:t>
            </a:r>
            <a:r>
              <a:rPr lang="hr-HR" sz="2400" i="1" dirty="0" smtClean="0"/>
              <a:t> </a:t>
            </a:r>
            <a:r>
              <a:rPr lang="hr-HR" sz="2400" i="1" dirty="0" err="1" smtClean="0"/>
              <a:t>communities</a:t>
            </a:r>
            <a:endParaRPr lang="hr-HR" sz="2400" i="1" dirty="0" smtClean="0"/>
          </a:p>
          <a:p>
            <a:r>
              <a:rPr lang="en-US" sz="2400" dirty="0"/>
              <a:t>group of people who have a common area of interest or a common concern. They build a trusted relationship between themselves on topical areas of common interest, and share their unique knowledge and experience related to the issue</a:t>
            </a:r>
            <a:endParaRPr lang="hr-HR" sz="2400" dirty="0"/>
          </a:p>
          <a:p>
            <a:r>
              <a:rPr lang="en-US" sz="2400" dirty="0" smtClean="0"/>
              <a:t>groups </a:t>
            </a:r>
            <a:r>
              <a:rPr lang="en-US" sz="2400" dirty="0"/>
              <a:t>of teachers who meet regularly as a team to analyze current levels of achievement, set achievement goals, identify essential and valued student learning, develop common formative and common summative assessments, share strategies, and research best practices. The expectation is that this collaborative effort will produce ongoing improvement in student </a:t>
            </a:r>
            <a:r>
              <a:rPr lang="en-US" sz="2400" dirty="0" err="1" smtClean="0"/>
              <a:t>achievemen</a:t>
            </a:r>
            <a:r>
              <a:rPr lang="hr-HR" sz="2400" dirty="0" err="1" smtClean="0"/>
              <a:t>ts</a:t>
            </a:r>
            <a:endParaRPr lang="hr-HR" sz="2400" dirty="0" smtClean="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8</a:t>
            </a:fld>
            <a:endParaRPr lang="en-US"/>
          </a:p>
        </p:txBody>
      </p:sp>
    </p:spTree>
    <p:extLst>
      <p:ext uri="{BB962C8B-B14F-4D97-AF65-F5344CB8AC3E}">
        <p14:creationId xmlns:p14="http://schemas.microsoft.com/office/powerpoint/2010/main" val="1561834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215" y="919560"/>
            <a:ext cx="10515600" cy="1325563"/>
          </a:xfrm>
        </p:spPr>
        <p:txBody>
          <a:bodyPr>
            <a:normAutofit/>
          </a:bodyPr>
          <a:lstStyle/>
          <a:p>
            <a:r>
              <a:rPr lang="hr-HR" sz="3200" b="1" dirty="0" err="1" smtClean="0"/>
              <a:t>Communities</a:t>
            </a:r>
            <a:r>
              <a:rPr lang="hr-HR" sz="3200" b="1" dirty="0" smtClean="0"/>
              <a:t> </a:t>
            </a:r>
            <a:r>
              <a:rPr lang="hr-HR" sz="3200" b="1" dirty="0" err="1" smtClean="0"/>
              <a:t>of</a:t>
            </a:r>
            <a:r>
              <a:rPr lang="hr-HR" sz="3200" b="1" dirty="0" smtClean="0"/>
              <a:t> </a:t>
            </a:r>
            <a:r>
              <a:rPr lang="hr-HR" sz="3200" b="1" dirty="0" err="1" smtClean="0"/>
              <a:t>practice</a:t>
            </a:r>
            <a:r>
              <a:rPr lang="hr-HR" sz="3200" b="1" dirty="0" smtClean="0"/>
              <a:t> (</a:t>
            </a:r>
            <a:r>
              <a:rPr lang="hr-HR" sz="3200" b="1" dirty="0" err="1" smtClean="0"/>
              <a:t>professional</a:t>
            </a:r>
            <a:r>
              <a:rPr lang="hr-HR" sz="3200" b="1" dirty="0" smtClean="0"/>
              <a:t> </a:t>
            </a:r>
            <a:r>
              <a:rPr lang="hr-HR" sz="3200" b="1" dirty="0" err="1" smtClean="0"/>
              <a:t>learning</a:t>
            </a:r>
            <a:r>
              <a:rPr lang="hr-HR" sz="3200" b="1" dirty="0" smtClean="0"/>
              <a:t> </a:t>
            </a:r>
            <a:r>
              <a:rPr lang="hr-HR" sz="3200" b="1" dirty="0" err="1" smtClean="0"/>
              <a:t>communities</a:t>
            </a:r>
            <a:r>
              <a:rPr lang="hr-HR" sz="3200" b="1" dirty="0" smtClean="0"/>
              <a:t>)</a:t>
            </a:r>
            <a:endParaRPr lang="en-GB" sz="3200" b="1" dirty="0"/>
          </a:p>
        </p:txBody>
      </p:sp>
      <p:sp>
        <p:nvSpPr>
          <p:cNvPr id="3" name="Content Placeholder 2"/>
          <p:cNvSpPr>
            <a:spLocks noGrp="1"/>
          </p:cNvSpPr>
          <p:nvPr>
            <p:ph idx="1"/>
          </p:nvPr>
        </p:nvSpPr>
        <p:spPr>
          <a:xfrm>
            <a:off x="1377215" y="2133599"/>
            <a:ext cx="10127397" cy="4382703"/>
          </a:xfrm>
        </p:spPr>
        <p:txBody>
          <a:bodyPr>
            <a:normAutofit lnSpcReduction="10000"/>
          </a:bodyPr>
          <a:lstStyle/>
          <a:p>
            <a:r>
              <a:rPr lang="hr-HR" dirty="0" err="1" smtClean="0"/>
              <a:t>Enables</a:t>
            </a:r>
            <a:r>
              <a:rPr lang="hr-HR" dirty="0" smtClean="0"/>
              <a:t> </a:t>
            </a:r>
            <a:r>
              <a:rPr lang="en-US" dirty="0" smtClean="0"/>
              <a:t>teachers </a:t>
            </a:r>
            <a:r>
              <a:rPr lang="en-US" dirty="0"/>
              <a:t>to develop new understanding and apply it to their classroom to raise student achievement. Increased student achievement is the indicator of a successful PLC</a:t>
            </a:r>
          </a:p>
          <a:p>
            <a:r>
              <a:rPr lang="en-US" dirty="0" smtClean="0"/>
              <a:t>an </a:t>
            </a:r>
            <a:r>
              <a:rPr lang="en-US" dirty="0"/>
              <a:t>ongoing process in which educators work collaboratively in recurring cycles of collective inquiry and action research to achieve better results for the students they </a:t>
            </a:r>
            <a:r>
              <a:rPr lang="en-US" dirty="0" smtClean="0"/>
              <a:t>serve</a:t>
            </a:r>
            <a:endParaRPr lang="hr-HR" dirty="0" smtClean="0"/>
          </a:p>
          <a:p>
            <a:r>
              <a:rPr lang="hr-HR" dirty="0" smtClean="0"/>
              <a:t>t</a:t>
            </a:r>
            <a:r>
              <a:rPr lang="en-US" dirty="0" smtClean="0"/>
              <a:t>he </a:t>
            </a:r>
            <a:r>
              <a:rPr lang="en-US" dirty="0"/>
              <a:t>powerful collaboration that characterizes professional learning communities is a systematic process in which teachers work together to analyze and improve their classroom </a:t>
            </a:r>
            <a:r>
              <a:rPr lang="en-US" dirty="0" smtClean="0"/>
              <a:t>practice (f2f or online)</a:t>
            </a:r>
            <a:r>
              <a:rPr lang="hr-HR" dirty="0" smtClean="0"/>
              <a:t> - t</a:t>
            </a:r>
            <a:r>
              <a:rPr lang="en-US" dirty="0" smtClean="0"/>
              <a:t>his </a:t>
            </a:r>
            <a:r>
              <a:rPr lang="en-US" dirty="0"/>
              <a:t>process, in turn, leads to higher levels of student </a:t>
            </a:r>
            <a:r>
              <a:rPr lang="en-US" dirty="0" smtClean="0"/>
              <a:t>achievement</a:t>
            </a:r>
            <a:endParaRPr lang="hr-HR" dirty="0" smtClean="0"/>
          </a:p>
        </p:txBody>
      </p:sp>
      <p:sp>
        <p:nvSpPr>
          <p:cNvPr id="5" name="Footer Placeholder 4"/>
          <p:cNvSpPr>
            <a:spLocks noGrp="1"/>
          </p:cNvSpPr>
          <p:nvPr>
            <p:ph type="ftr" sz="quarter" idx="11"/>
          </p:nvPr>
        </p:nvSpPr>
        <p:spPr/>
        <p:txBody>
          <a:bodyPr/>
          <a:lstStyle/>
          <a:p>
            <a:r>
              <a:rPr lang="en-US" smtClean="0"/>
              <a:t>OEB, Berlin, December 2nd, 2021</a:t>
            </a:r>
            <a:endParaRPr lang="en-US"/>
          </a:p>
        </p:txBody>
      </p:sp>
      <p:sp>
        <p:nvSpPr>
          <p:cNvPr id="4" name="Slide Number Placeholder 3"/>
          <p:cNvSpPr>
            <a:spLocks noGrp="1"/>
          </p:cNvSpPr>
          <p:nvPr>
            <p:ph type="sldNum" sz="quarter" idx="12"/>
          </p:nvPr>
        </p:nvSpPr>
        <p:spPr/>
        <p:txBody>
          <a:bodyPr/>
          <a:lstStyle/>
          <a:p>
            <a:fld id="{6E2F9835-1FF2-45E4-B523-A97FD2248A2A}" type="slidenum">
              <a:rPr lang="en-US" smtClean="0"/>
              <a:t>9</a:t>
            </a:fld>
            <a:endParaRPr lang="en-US"/>
          </a:p>
        </p:txBody>
      </p:sp>
    </p:spTree>
    <p:extLst>
      <p:ext uri="{BB962C8B-B14F-4D97-AF65-F5344CB8AC3E}">
        <p14:creationId xmlns:p14="http://schemas.microsoft.com/office/powerpoint/2010/main" val="420252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2138</Words>
  <Application>Microsoft Office PowerPoint</Application>
  <PresentationFormat>Widescreen</PresentationFormat>
  <Paragraphs>310</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Georgia</vt:lpstr>
      <vt:lpstr>Times New Roman</vt:lpstr>
      <vt:lpstr>Verdana</vt:lpstr>
      <vt:lpstr>Wingdings</vt:lpstr>
      <vt:lpstr>Office Theme</vt:lpstr>
      <vt:lpstr>EDEN Communities of Practice- Shaping A Better „New Normal” </vt:lpstr>
      <vt:lpstr>About me</vt:lpstr>
      <vt:lpstr>Education and crises caused by COVID-19</vt:lpstr>
      <vt:lpstr>Education and crises caused by COVID-19 (2)</vt:lpstr>
      <vt:lpstr>Discussion</vt:lpstr>
      <vt:lpstr>Types of collaboration</vt:lpstr>
      <vt:lpstr>Professional collaboration</vt:lpstr>
      <vt:lpstr>What are communities of practice?</vt:lpstr>
      <vt:lpstr>Communities of practice (professional learning communities)</vt:lpstr>
      <vt:lpstr>Six essential characteristics crucial to creating a collaborative climate emerged through the investigation</vt:lpstr>
      <vt:lpstr>Professional learning communities tend serve to following broad purposes</vt:lpstr>
      <vt:lpstr>Situation recently</vt:lpstr>
      <vt:lpstr>Professional collaboration as a key support for teachers working in challenging environments</vt:lpstr>
      <vt:lpstr>Discussion</vt:lpstr>
      <vt:lpstr>How can teachers benefit from participation in PLN</vt:lpstr>
      <vt:lpstr>How can EDEN help educators and education institutions in crisis…</vt:lpstr>
      <vt:lpstr>PowerPoint Presentation</vt:lpstr>
      <vt:lpstr>EDEN initiative - webinars #onlinetogether</vt:lpstr>
      <vt:lpstr>Series#1: Education in time of pandemic</vt:lpstr>
      <vt:lpstr>PowerPoint Presentation</vt:lpstr>
      <vt:lpstr>Series#2: Education in time of new normal</vt:lpstr>
      <vt:lpstr>Series#3:Time for Action in Shaping HE 4.0 </vt:lpstr>
      <vt:lpstr>EDEN initiative - webinars #onlinetogether</vt:lpstr>
      <vt:lpstr>How to build communities of support for teachers? </vt:lpstr>
      <vt:lpstr>Steve Wheeler - Building online communities of learning</vt:lpstr>
      <vt:lpstr>Discussion</vt:lpstr>
      <vt:lpstr>Possible scenarios…after pandemic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 Hahn</dc:creator>
  <cp:lastModifiedBy>Sandra</cp:lastModifiedBy>
  <cp:revision>27</cp:revision>
  <dcterms:created xsi:type="dcterms:W3CDTF">2020-04-15T16:12:52Z</dcterms:created>
  <dcterms:modified xsi:type="dcterms:W3CDTF">2021-12-02T09:19:20Z</dcterms:modified>
</cp:coreProperties>
</file>